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3" r:id="rId5"/>
    <p:sldMasterId id="2147483695" r:id="rId6"/>
  </p:sldMasterIdLst>
  <p:notesMasterIdLst>
    <p:notesMasterId r:id="rId22"/>
  </p:notesMasterIdLst>
  <p:handoutMasterIdLst>
    <p:handoutMasterId r:id="rId23"/>
  </p:handoutMasterIdLst>
  <p:sldIdLst>
    <p:sldId id="265" r:id="rId7"/>
    <p:sldId id="257" r:id="rId8"/>
    <p:sldId id="2141411157" r:id="rId9"/>
    <p:sldId id="2076136486" r:id="rId10"/>
    <p:sldId id="2076136487" r:id="rId11"/>
    <p:sldId id="2141411160" r:id="rId12"/>
    <p:sldId id="2141411161" r:id="rId13"/>
    <p:sldId id="2076137560" r:id="rId14"/>
    <p:sldId id="2141411156" r:id="rId15"/>
    <p:sldId id="2076136795" r:id="rId16"/>
    <p:sldId id="2076136796" r:id="rId17"/>
    <p:sldId id="850" r:id="rId18"/>
    <p:sldId id="2141411162" r:id="rId19"/>
    <p:sldId id="2141411163" r:id="rId20"/>
    <p:sldId id="20761367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117"/>
    <a:srgbClr val="B9AAEE"/>
    <a:srgbClr val="190649"/>
    <a:srgbClr val="512BD4"/>
    <a:srgbClr val="FAFAFA"/>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4" y="84"/>
      </p:cViewPr>
      <p:guideLst/>
    </p:cSldViewPr>
  </p:slideViewPr>
  <p:notesTextViewPr>
    <p:cViewPr>
      <p:scale>
        <a:sx n="1" d="1"/>
        <a:sy n="1" d="1"/>
      </p:scale>
      <p:origin x="0" y="0"/>
    </p:cViewPr>
  </p:notesTextViewPr>
  <p:notesViewPr>
    <p:cSldViewPr snapToGrid="0">
      <p:cViewPr varScale="1">
        <p:scale>
          <a:sx n="92" d="100"/>
          <a:sy n="92" d="100"/>
        </p:scale>
        <p:origin x="6226"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CB759F-13C4-909D-E7FA-6F2B581525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F036BF-8149-4708-07E6-AF0A340661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91BA3D-9CBE-439D-B756-E1717E68543C}" type="datetimeFigureOut">
              <a:rPr lang="en-US" smtClean="0"/>
              <a:t>1/18/2023</a:t>
            </a:fld>
            <a:endParaRPr lang="en-US"/>
          </a:p>
        </p:txBody>
      </p:sp>
      <p:sp>
        <p:nvSpPr>
          <p:cNvPr id="4" name="Footer Placeholder 3">
            <a:extLst>
              <a:ext uri="{FF2B5EF4-FFF2-40B4-BE49-F238E27FC236}">
                <a16:creationId xmlns:a16="http://schemas.microsoft.com/office/drawing/2014/main" id="{E40A4431-DC36-897E-4746-69E13BAFE3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00D954-3C4B-47C2-499F-68FEF2A0DA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C1FA5A-DFAE-418D-976D-CDA9DAC1CE11}" type="slidenum">
              <a:rPr lang="en-US" smtClean="0"/>
              <a:t>‹#›</a:t>
            </a:fld>
            <a:endParaRPr lang="en-US"/>
          </a:p>
        </p:txBody>
      </p:sp>
    </p:spTree>
    <p:extLst>
      <p:ext uri="{BB962C8B-B14F-4D97-AF65-F5344CB8AC3E}">
        <p14:creationId xmlns:p14="http://schemas.microsoft.com/office/powerpoint/2010/main" val="3412261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6A51A-5A11-4C34-979E-75B3A169964F}"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1C12C-64DD-404F-89C6-9985A305EB2C}" type="slidenum">
              <a:rPr lang="en-US" smtClean="0"/>
              <a:t>‹#›</a:t>
            </a:fld>
            <a:endParaRPr lang="en-US"/>
          </a:p>
        </p:txBody>
      </p:sp>
    </p:spTree>
    <p:extLst>
      <p:ext uri="{BB962C8B-B14F-4D97-AF65-F5344CB8AC3E}">
        <p14:creationId xmlns:p14="http://schemas.microsoft.com/office/powerpoint/2010/main" val="864140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cncf/veloc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1/18/2023 4:27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366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1/18/2023 4:27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242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kern="1200" dirty="0">
              <a:solidFill>
                <a:schemeClr val="tx1"/>
              </a:solidFill>
              <a:effectLst/>
              <a:latin typeface="Segoe UI" panose="020B0502040204020203" pitchFamily="34" charset="0"/>
              <a:ea typeface="+mn-ea"/>
              <a:cs typeface="+mn-cs"/>
            </a:endParaRPr>
          </a:p>
        </p:txBody>
      </p:sp>
    </p:spTree>
    <p:extLst>
      <p:ext uri="{BB962C8B-B14F-4D97-AF65-F5344CB8AC3E}">
        <p14:creationId xmlns:p14="http://schemas.microsoft.com/office/powerpoint/2010/main" val="30150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You can build anything with .NET.  </a:t>
            </a:r>
          </a:p>
          <a:p>
            <a:endParaRPr lang="en-US" baseline="0" dirty="0"/>
          </a:p>
          <a:p>
            <a:r>
              <a:rPr lang="en-US" baseline="0" dirty="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28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https://insights.stackoverflow.com/survey/2019#most-loved-dreaded-and-wanted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https://github.com/cncf/velocity/</a:t>
            </a:r>
            <a:r>
              <a:rPr lang="en-US" sz="1200" dirty="0"/>
              <a:t> </a:t>
            </a:r>
          </a:p>
          <a:p>
            <a:r>
              <a:rPr lang="en-US" dirty="0"/>
              <a:t>https://octoverse.github.com/</a:t>
            </a:r>
          </a:p>
          <a:p>
            <a:r>
              <a:rPr lang="en-US" dirty="0"/>
              <a:t>https://www.techempower.com/benchmarks/#section=data-r18&amp;hw=ph&amp;test=plaintext </a:t>
            </a:r>
          </a:p>
          <a:p>
            <a:endParaRPr lang="en-US" dirty="0"/>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1/18/2023</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3.xml"/><Relationship Id="rId4" Type="http://schemas.openxmlformats.org/officeDocument/2006/relationships/image" Target="../media/image44.jpe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472B156F-1EDE-3F8D-8817-D94CB82285AD}"/>
              </a:ext>
            </a:extLst>
          </p:cNvPr>
          <p:cNvPicPr>
            <a:picLocks noChangeAspect="1"/>
          </p:cNvPicPr>
          <p:nvPr userDrawn="1"/>
        </p:nvPicPr>
        <p:blipFill>
          <a:blip r:embed="rId3"/>
          <a:stretch>
            <a:fillRect/>
          </a:stretch>
        </p:blipFill>
        <p:spPr>
          <a:xfrm>
            <a:off x="556582" y="3535034"/>
            <a:ext cx="4602879" cy="426757"/>
          </a:xfrm>
          <a:prstGeom prst="rect">
            <a:avLst/>
          </a:prstGeom>
        </p:spPr>
      </p:pic>
      <p:pic>
        <p:nvPicPr>
          <p:cNvPr id="7" name="Picture 6">
            <a:extLst>
              <a:ext uri="{FF2B5EF4-FFF2-40B4-BE49-F238E27FC236}">
                <a16:creationId xmlns:a16="http://schemas.microsoft.com/office/drawing/2014/main" id="{60B0DCB2-490C-485C-B24D-684518C14BB8}"/>
              </a:ext>
            </a:extLst>
          </p:cNvPr>
          <p:cNvPicPr>
            <a:picLocks noChangeAspect="1"/>
          </p:cNvPicPr>
          <p:nvPr userDrawn="1"/>
        </p:nvPicPr>
        <p:blipFill>
          <a:blip r:embed="rId3"/>
          <a:stretch>
            <a:fillRect/>
          </a:stretch>
        </p:blipFill>
        <p:spPr>
          <a:xfrm>
            <a:off x="556582" y="3926586"/>
            <a:ext cx="4602879" cy="426757"/>
          </a:xfrm>
          <a:prstGeom prst="rect">
            <a:avLst/>
          </a:prstGeom>
        </p:spPr>
      </p:pic>
      <p:pic>
        <p:nvPicPr>
          <p:cNvPr id="8" name="Picture 7">
            <a:extLst>
              <a:ext uri="{FF2B5EF4-FFF2-40B4-BE49-F238E27FC236}">
                <a16:creationId xmlns:a16="http://schemas.microsoft.com/office/drawing/2014/main" id="{7648A8BD-C245-586E-DC91-A4E40D2C17EE}"/>
              </a:ext>
            </a:extLst>
          </p:cNvPr>
          <p:cNvPicPr>
            <a:picLocks noChangeAspect="1"/>
          </p:cNvPicPr>
          <p:nvPr userDrawn="1"/>
        </p:nvPicPr>
        <p:blipFill>
          <a:blip r:embed="rId3"/>
          <a:stretch>
            <a:fillRect/>
          </a:stretch>
        </p:blipFill>
        <p:spPr>
          <a:xfrm>
            <a:off x="703730" y="4321385"/>
            <a:ext cx="4602879" cy="426757"/>
          </a:xfrm>
          <a:prstGeom prst="rect">
            <a:avLst/>
          </a:prstGeom>
        </p:spPr>
      </p:pic>
      <p:pic>
        <p:nvPicPr>
          <p:cNvPr id="10" name="Picture 9">
            <a:extLst>
              <a:ext uri="{FF2B5EF4-FFF2-40B4-BE49-F238E27FC236}">
                <a16:creationId xmlns:a16="http://schemas.microsoft.com/office/drawing/2014/main" id="{053A7B2B-5467-5EB7-5895-B2F5E574ED15}"/>
              </a:ext>
            </a:extLst>
          </p:cNvPr>
          <p:cNvPicPr>
            <a:picLocks noChangeAspect="1"/>
          </p:cNvPicPr>
          <p:nvPr userDrawn="1"/>
        </p:nvPicPr>
        <p:blipFill>
          <a:blip r:embed="rId4"/>
          <a:stretch>
            <a:fillRect/>
          </a:stretch>
        </p:blipFill>
        <p:spPr>
          <a:xfrm>
            <a:off x="215332" y="4507975"/>
            <a:ext cx="4608975" cy="426757"/>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8415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42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304682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043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229271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374713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59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5544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30104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0756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1026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3464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0859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13593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6092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89934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31239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30389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80481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64950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2823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0257014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64531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83416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8163021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7874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252397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088" y="6128329"/>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Meet the League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959254" y="0"/>
            <a:ext cx="4232746" cy="6858000"/>
          </a:xfrm>
          <a:prstGeom prst="rect">
            <a:avLst/>
          </a:prstGeom>
        </p:spPr>
      </p:pic>
    </p:spTree>
    <p:extLst>
      <p:ext uri="{BB962C8B-B14F-4D97-AF65-F5344CB8AC3E}">
        <p14:creationId xmlns:p14="http://schemas.microsoft.com/office/powerpoint/2010/main" val="413609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396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9505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354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060404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566978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00596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337270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1008574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0270139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28366994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00789572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8464031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6542043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737706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4872762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41849531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680319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85260498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88329810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2668260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2545479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473387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9352885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5359461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671269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2045968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36204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7800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59835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64225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56856071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34801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0005857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4941245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755524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7518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06593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a:p>
        </p:txBody>
      </p:sp>
    </p:spTree>
    <p:extLst>
      <p:ext uri="{BB962C8B-B14F-4D97-AF65-F5344CB8AC3E}">
        <p14:creationId xmlns:p14="http://schemas.microsoft.com/office/powerpoint/2010/main" val="423179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7.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image" Target="../media/image19.png"/><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theme" Target="../theme/theme3.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1/18/2023</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4"/>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 id="2147483660" r:id="rId10"/>
    <p:sldLayoutId id="2147483662" r:id="rId11"/>
  </p:sldLayoutIdLst>
  <p:txStyles>
    <p:title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6405208"/>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65706926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4">
          <p15:clr>
            <a:srgbClr val="F26B43"/>
          </p15:clr>
        </p15:guide>
        <p15:guide id="42" pos="7416">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sv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sv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svg"/><Relationship Id="rId10" Type="http://schemas.openxmlformats.org/officeDocument/2006/relationships/image" Target="../media/image70.svg"/><Relationship Id="rId4" Type="http://schemas.openxmlformats.org/officeDocument/2006/relationships/image" Target="../media/image65.png"/><Relationship Id="rId9"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jpe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62.xml"/><Relationship Id="rId6" Type="http://schemas.openxmlformats.org/officeDocument/2006/relationships/image" Target="../media/image52.jpeg"/><Relationship Id="rId11" Type="http://schemas.openxmlformats.org/officeDocument/2006/relationships/image" Target="../media/image57.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 Id="rId14" Type="http://schemas.openxmlformats.org/officeDocument/2006/relationships/image" Target="../media/image6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6BB20A-49C9-FD36-2105-A386C3F9FA85}"/>
              </a:ext>
            </a:extLst>
          </p:cNvPr>
          <p:cNvSpPr>
            <a:spLocks noGrp="1"/>
          </p:cNvSpPr>
          <p:nvPr>
            <p:ph type="subTitle" idx="1"/>
          </p:nvPr>
        </p:nvSpPr>
        <p:spPr/>
        <p:txBody>
          <a:bodyPr/>
          <a:lstStyle/>
          <a:p>
            <a:endParaRPr lang="en-US" dirty="0"/>
          </a:p>
        </p:txBody>
      </p:sp>
      <p:sp>
        <p:nvSpPr>
          <p:cNvPr id="3" name="TextBox 2">
            <a:extLst>
              <a:ext uri="{FF2B5EF4-FFF2-40B4-BE49-F238E27FC236}">
                <a16:creationId xmlns:a16="http://schemas.microsoft.com/office/drawing/2014/main" id="{B4A2E8F2-A0CA-470A-CDE1-E6104596CAE7}"/>
              </a:ext>
            </a:extLst>
          </p:cNvPr>
          <p:cNvSpPr txBox="1"/>
          <p:nvPr/>
        </p:nvSpPr>
        <p:spPr>
          <a:xfrm>
            <a:off x="559351" y="3592442"/>
            <a:ext cx="3749744" cy="1862048"/>
          </a:xfrm>
          <a:prstGeom prst="rect">
            <a:avLst/>
          </a:prstGeom>
          <a:noFill/>
        </p:spPr>
        <p:txBody>
          <a:bodyPr wrap="none" rtlCol="0">
            <a:spAutoFit/>
          </a:bodyPr>
          <a:lstStyle/>
          <a:p>
            <a:r>
              <a:rPr lang="en-US" sz="11500" dirty="0">
                <a:solidFill>
                  <a:schemeClr val="bg1"/>
                </a:solidFill>
                <a:latin typeface="Abadi" panose="020B0604020104020204" pitchFamily="34" charset="0"/>
              </a:rPr>
              <a:t>2023</a:t>
            </a:r>
          </a:p>
        </p:txBody>
      </p:sp>
    </p:spTree>
    <p:extLst>
      <p:ext uri="{BB962C8B-B14F-4D97-AF65-F5344CB8AC3E}">
        <p14:creationId xmlns:p14="http://schemas.microsoft.com/office/powerpoint/2010/main" val="44801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ko-KR" alt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모든</a:t>
            </a:r>
            <a:r>
              <a:rPr kumimoji="0" lang="ko-KR" altLang="en-US" sz="2400" b="0" i="0" u="none" strike="noStrike" kern="1200" cap="none" spc="0" normalizeH="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것을 위한 개발 플랫폼</a:t>
            </a: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a:t>
            </a:r>
          </a:p>
        </p:txBody>
      </p:sp>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spTree>
    <p:extLst>
      <p:ext uri="{BB962C8B-B14F-4D97-AF65-F5344CB8AC3E}">
        <p14:creationId xmlns:p14="http://schemas.microsoft.com/office/powerpoint/2010/main" val="13347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96805030-89DE-4DBE-B655-53A086C6577C}"/>
              </a:ext>
            </a:extLst>
          </p:cNvPr>
          <p:cNvGrpSpPr/>
          <p:nvPr/>
        </p:nvGrpSpPr>
        <p:grpSpPr>
          <a:xfrm>
            <a:off x="756542" y="3969824"/>
            <a:ext cx="8747439" cy="2495656"/>
            <a:chOff x="473523" y="2957810"/>
            <a:chExt cx="8451537" cy="3077297"/>
          </a:xfrm>
        </p:grpSpPr>
        <p:grpSp>
          <p:nvGrpSpPr>
            <p:cNvPr id="176" name="Group 175">
              <a:extLst>
                <a:ext uri="{FF2B5EF4-FFF2-40B4-BE49-F238E27FC236}">
                  <a16:creationId xmlns:a16="http://schemas.microsoft.com/office/drawing/2014/main" id="{D6C9EC69-7C8F-4CEE-8824-F68E3DB2D18A}"/>
                </a:ext>
              </a:extLst>
            </p:cNvPr>
            <p:cNvGrpSpPr/>
            <p:nvPr/>
          </p:nvGrpSpPr>
          <p:grpSpPr>
            <a:xfrm>
              <a:off x="473523" y="2957810"/>
              <a:ext cx="8451537" cy="3077297"/>
              <a:chOff x="406549" y="3713240"/>
              <a:chExt cx="9325694" cy="3077297"/>
            </a:xfrm>
          </p:grpSpPr>
          <p:grpSp>
            <p:nvGrpSpPr>
              <p:cNvPr id="178" name="Group 177">
                <a:extLst>
                  <a:ext uri="{FF2B5EF4-FFF2-40B4-BE49-F238E27FC236}">
                    <a16:creationId xmlns:a16="http://schemas.microsoft.com/office/drawing/2014/main" id="{EF0DB2BF-7709-44FB-8937-44A24D4BD853}"/>
                  </a:ext>
                </a:extLst>
              </p:cNvPr>
              <p:cNvGrpSpPr/>
              <p:nvPr/>
            </p:nvGrpSpPr>
            <p:grpSpPr>
              <a:xfrm>
                <a:off x="406549" y="3713240"/>
                <a:ext cx="9311752" cy="3077297"/>
                <a:chOff x="474923" y="2957811"/>
                <a:chExt cx="9253607" cy="3077297"/>
              </a:xfrm>
            </p:grpSpPr>
            <p:sp>
              <p:nvSpPr>
                <p:cNvPr id="180" name="TextBox 179">
                  <a:extLst>
                    <a:ext uri="{FF2B5EF4-FFF2-40B4-BE49-F238E27FC236}">
                      <a16:creationId xmlns:a16="http://schemas.microsoft.com/office/drawing/2014/main" id="{1568CE68-DBBB-4EE4-B639-D7FD01CAAA26}"/>
                    </a:ext>
                  </a:extLst>
                </p:cNvPr>
                <p:cNvSpPr txBox="1"/>
                <p:nvPr/>
              </p:nvSpPr>
              <p:spPr>
                <a:xfrm>
                  <a:off x="474923" y="2957811"/>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81" name="TextBox 180">
                  <a:extLst>
                    <a:ext uri="{FF2B5EF4-FFF2-40B4-BE49-F238E27FC236}">
                      <a16:creationId xmlns:a16="http://schemas.microsoft.com/office/drawing/2014/main" id="{2452F784-41C8-4105-A6A4-3B6079D3FB59}"/>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82" name="TextBox 181">
                  <a:extLst>
                    <a:ext uri="{FF2B5EF4-FFF2-40B4-BE49-F238E27FC236}">
                      <a16:creationId xmlns:a16="http://schemas.microsoft.com/office/drawing/2014/main" id="{27A8CF27-80C2-49CD-BF33-C9AF1D377ACA}"/>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83" name="TextBox 182">
                  <a:extLst>
                    <a:ext uri="{FF2B5EF4-FFF2-40B4-BE49-F238E27FC236}">
                      <a16:creationId xmlns:a16="http://schemas.microsoft.com/office/drawing/2014/main" id="{263E4FBB-7B40-4FCD-BAC6-B3D7C9B9F3E7}"/>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84" name="TextBox 183">
                  <a:extLst>
                    <a:ext uri="{FF2B5EF4-FFF2-40B4-BE49-F238E27FC236}">
                      <a16:creationId xmlns:a16="http://schemas.microsoft.com/office/drawing/2014/main" id="{296243DA-E8DF-4B2D-9360-59ECC86AF798}"/>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lang="ko-KR" altLang="en-US" sz="1333" dirty="0">
                      <a:solidFill>
                        <a:srgbClr val="FFFFFF"/>
                      </a:solidFill>
                      <a:latin typeface="Segoe UI Semibold" panose="020B0702040204020203" pitchFamily="34" charset="0"/>
                      <a:cs typeface="Segoe UI Semibold" panose="020B0702040204020203" pitchFamily="34" charset="0"/>
                    </a:rPr>
                    <a:t>라이브러리</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184">
                  <a:extLst>
                    <a:ext uri="{FF2B5EF4-FFF2-40B4-BE49-F238E27FC236}">
                      <a16:creationId xmlns:a16="http://schemas.microsoft.com/office/drawing/2014/main" id="{30BFE01A-53C5-4D3B-ACD9-ABD6FB05AD6A}"/>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179" name="Rectangle 178">
                <a:extLst>
                  <a:ext uri="{FF2B5EF4-FFF2-40B4-BE49-F238E27FC236}">
                    <a16:creationId xmlns:a16="http://schemas.microsoft.com/office/drawing/2014/main" id="{71509689-C281-4A57-BF5E-1D759476449F}"/>
                  </a:ext>
                </a:extLst>
              </p:cNvPr>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177" name="TextBox 176">
              <a:extLst>
                <a:ext uri="{FF2B5EF4-FFF2-40B4-BE49-F238E27FC236}">
                  <a16:creationId xmlns:a16="http://schemas.microsoft.com/office/drawing/2014/main" id="{93456F0E-061B-4442-95FB-F94393333EB0}"/>
                </a:ext>
              </a:extLst>
            </p:cNvPr>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9393116" y="1451039"/>
            <a:ext cx="2417836" cy="5009252"/>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ko-KR" altLang="en-US" sz="1400" b="0" i="0" u="none" strike="noStrike" kern="0" cap="none" spc="0" normalizeH="0" baseline="0" noProof="0" dirty="0">
                  <a:ln>
                    <a:noFill/>
                  </a:ln>
                  <a:solidFill>
                    <a:srgbClr val="E6E6E6"/>
                  </a:solidFill>
                  <a:effectLst/>
                  <a:uLnTx/>
                  <a:uFillTx/>
                  <a:latin typeface="Segoe UI"/>
                  <a:ea typeface="+mn-ea"/>
                  <a:cs typeface="Segoe UI Semilight" panose="020B0402040204020203" pitchFamily="34" charset="0"/>
                </a:rPr>
                <a:t>개발도구</a:t>
              </a:r>
              <a:endParaRPr kumimoji="0" lang="en-US" sz="1400" b="0" i="0" u="none" strike="noStrike" kern="0" cap="none" spc="0" normalizeH="0" baseline="0" noProof="0" dirty="0">
                <a:ln>
                  <a:noFill/>
                </a:ln>
                <a:solidFill>
                  <a:srgbClr val="E6E6E6"/>
                </a:solidFill>
                <a:effectLst/>
                <a:uLnTx/>
                <a:uFillTx/>
                <a:latin typeface="Segoe UI"/>
                <a:ea typeface="+mn-ea"/>
                <a:cs typeface="Segoe UI Semilight" panose="020B0402040204020203" pitchFamily="34" charset="0"/>
              </a:endParaRP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9" y="4814377"/>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757380"/>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2" y="2707152"/>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4"/>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673761" y="1440647"/>
            <a:ext cx="8761848" cy="2083303"/>
            <a:chOff x="673761" y="1440647"/>
            <a:chExt cx="8761848"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5"/>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9" y="2445078"/>
              <a:ext cx="1251270" cy="14485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1233239" y="2956790"/>
            <a:ext cx="7635039" cy="1098224"/>
            <a:chOff x="1233239" y="3442565"/>
            <a:chExt cx="7635039" cy="1098224"/>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1089062"/>
              <a:chOff x="1084377" y="3607592"/>
              <a:chExt cx="141193" cy="1089062"/>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6"/>
                <a:ext cx="0" cy="103528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1092710"/>
              <a:chOff x="1084377" y="3607592"/>
              <a:chExt cx="141193" cy="109271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1092710"/>
              <a:chOff x="1084377" y="3607592"/>
              <a:chExt cx="141193" cy="109271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1084857"/>
              <a:chOff x="1084377" y="3607592"/>
              <a:chExt cx="141193" cy="1084857"/>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6"/>
                <a:ext cx="0" cy="103108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1098224"/>
              <a:chOff x="1084377" y="3607592"/>
              <a:chExt cx="141193" cy="1098224"/>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1098224"/>
              <a:chOff x="1084377" y="3607592"/>
              <a:chExt cx="141193" cy="1098224"/>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1088233"/>
              <a:chOff x="1084377" y="3607592"/>
              <a:chExt cx="141193" cy="1088233"/>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6"/>
                <a:ext cx="0" cy="1034459"/>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a:t>
            </a: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Unified platform </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1223859" y="29399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1059662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64" presetClass="path" presetSubtype="0" accel="50000" decel="50000" fill="hold" nodeType="withEffect">
                                  <p:stCondLst>
                                    <p:cond delay="0"/>
                                  </p:stCondLst>
                                  <p:childTnLst>
                                    <p:animMotion origin="layout" path="M -2.08333E-6 0.18194 L -2.08333E-6 -1.48148E-6 " pathEditMode="relative" rAng="0" ptsTypes="AA">
                                      <p:cBhvr>
                                        <p:cTn id="9" dur="2000" fill="hold"/>
                                        <p:tgtEl>
                                          <p:spTgt spid="14"/>
                                        </p:tgtEl>
                                        <p:attrNameLst>
                                          <p:attrName>ppt_x</p:attrName>
                                          <p:attrName>ppt_y</p:attrName>
                                        </p:attrNameLst>
                                      </p:cBhvr>
                                      <p:rCtr x="0" y="-9051"/>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250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2"/>
          <p:cNvSpPr>
            <a:spLocks noGrp="1"/>
          </p:cNvSpPr>
          <p:nvPr>
            <p:ph type="title" idx="4294967295"/>
          </p:nvPr>
        </p:nvSpPr>
        <p:spPr>
          <a:xfrm>
            <a:off x="392340" y="234184"/>
            <a:ext cx="10345738" cy="900113"/>
          </a:xfrm>
        </p:spPr>
        <p:txBody>
          <a:bodyPr/>
          <a:lstStyle/>
          <a:p>
            <a:r>
              <a:rPr lang="en-US" dirty="0"/>
              <a:t>.NET </a:t>
            </a:r>
            <a:r>
              <a:rPr lang="ko-KR" altLang="en-US" dirty="0"/>
              <a:t>생태계의 진화</a:t>
            </a:r>
            <a:endParaRPr lang="en-US" dirty="0"/>
          </a:p>
        </p:txBody>
      </p:sp>
      <p:sp>
        <p:nvSpPr>
          <p:cNvPr id="46" name="3 arrow"/>
          <p:cNvSpPr/>
          <p:nvPr/>
        </p:nvSpPr>
        <p:spPr bwMode="auto">
          <a:xfrm>
            <a:off x="0" y="1413105"/>
            <a:ext cx="12192000" cy="4482124"/>
          </a:xfrm>
          <a:prstGeom prst="rect">
            <a:avLst/>
          </a:prstGeom>
          <a:solidFill>
            <a:schemeClr val="accent1"/>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defTabSz="895859" fontAlgn="base">
              <a:lnSpc>
                <a:spcPct val="90000"/>
              </a:lnSpc>
              <a:spcBef>
                <a:spcPct val="0"/>
              </a:spcBef>
              <a:spcAft>
                <a:spcPct val="0"/>
              </a:spcAft>
            </a:pPr>
            <a:endParaRPr lang="en-US" sz="3137" kern="0">
              <a:solidFill>
                <a:schemeClr val="bg1"/>
              </a:solidFill>
              <a:latin typeface="Segoe UI Light"/>
              <a:ea typeface="ＭＳ Ｐゴシック" charset="0"/>
            </a:endParaRPr>
          </a:p>
        </p:txBody>
      </p:sp>
      <p:cxnSp>
        <p:nvCxnSpPr>
          <p:cNvPr id="10" name="Straight Connector 9"/>
          <p:cNvCxnSpPr/>
          <p:nvPr/>
        </p:nvCxnSpPr>
        <p:spPr>
          <a:xfrm>
            <a:off x="4131440" y="1383838"/>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1383838"/>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3624900"/>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A757BC7-2C36-4CD8-8407-25BDC845976B}"/>
              </a:ext>
            </a:extLst>
          </p:cNvPr>
          <p:cNvGrpSpPr/>
          <p:nvPr/>
        </p:nvGrpSpPr>
        <p:grpSpPr>
          <a:xfrm>
            <a:off x="8195439" y="1383838"/>
            <a:ext cx="4146450" cy="2093358"/>
            <a:chOff x="8195439" y="1383838"/>
            <a:chExt cx="4146450" cy="2093358"/>
          </a:xfrm>
        </p:grpSpPr>
        <p:pic>
          <p:nvPicPr>
            <p:cNvPr id="9" name="Picture 8" descr="A picture containing drawing&#10;&#10;Description automatically generated">
              <a:extLst>
                <a:ext uri="{FF2B5EF4-FFF2-40B4-BE49-F238E27FC236}">
                  <a16:creationId xmlns:a16="http://schemas.microsoft.com/office/drawing/2014/main" id="{84F24BA0-986C-4E8F-BBCA-16DF3A7C1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833" y="2841713"/>
              <a:ext cx="597685" cy="597685"/>
            </a:xfrm>
            <a:prstGeom prst="rect">
              <a:avLst/>
            </a:prstGeom>
          </p:spPr>
        </p:pic>
        <p:grpSp>
          <p:nvGrpSpPr>
            <p:cNvPr id="14" name="Group 13"/>
            <p:cNvGrpSpPr/>
            <p:nvPr/>
          </p:nvGrpSpPr>
          <p:grpSpPr>
            <a:xfrm>
              <a:off x="8195439" y="1383838"/>
              <a:ext cx="4146450" cy="2093358"/>
              <a:chOff x="8290983" y="2124076"/>
              <a:chExt cx="5972239" cy="2135334"/>
            </a:xfrm>
          </p:grpSpPr>
          <p:sp>
            <p:nvSpPr>
              <p:cNvPr id="26" name="Rectangle 25"/>
              <p:cNvSpPr/>
              <p:nvPr/>
            </p:nvSpPr>
            <p:spPr>
              <a:xfrm>
                <a:off x="8290983" y="2124076"/>
                <a:ext cx="5972239" cy="1754245"/>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dirty="0">
                    <a:solidFill>
                      <a:schemeClr val="bg1"/>
                    </a:solidFill>
                    <a:latin typeface="Segoe UI Light"/>
                    <a:ea typeface="Segoe UI" pitchFamily="34" charset="0"/>
                    <a:cs typeface="Segoe UI" pitchFamily="34" charset="0"/>
                  </a:rPr>
                  <a:t>Top 30</a:t>
                </a:r>
              </a:p>
              <a:p>
                <a:pPr defTabSz="1218365" fontAlgn="base">
                  <a:lnSpc>
                    <a:spcPct val="90000"/>
                  </a:lnSpc>
                  <a:spcBef>
                    <a:spcPct val="0"/>
                  </a:spcBef>
                  <a:spcAft>
                    <a:spcPct val="0"/>
                  </a:spcAft>
                </a:pPr>
                <a:r>
                  <a:rPr lang="en-US" sz="1961" kern="0" dirty="0">
                    <a:solidFill>
                      <a:schemeClr val="bg1"/>
                    </a:solidFill>
                    <a:latin typeface="Segoe UI"/>
                    <a:ea typeface="Segoe UI" pitchFamily="34" charset="0"/>
                    <a:cs typeface="Segoe UI" pitchFamily="34" charset="0"/>
                  </a:rPr>
                  <a:t>Highest velocity OSS projects</a:t>
                </a:r>
              </a:p>
            </p:txBody>
          </p:sp>
          <p:sp>
            <p:nvSpPr>
              <p:cNvPr id="15" name="Title 2"/>
              <p:cNvSpPr txBox="1">
                <a:spLocks/>
              </p:cNvSpPr>
              <p:nvPr/>
            </p:nvSpPr>
            <p:spPr>
              <a:xfrm>
                <a:off x="8918176" y="3713140"/>
                <a:ext cx="3571710" cy="546270"/>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600" dirty="0">
                    <a:solidFill>
                      <a:schemeClr val="bg1"/>
                    </a:solidFill>
                    <a:ea typeface="ＭＳ Ｐゴシック" charset="0"/>
                    <a:sym typeface="Wingdings" panose="05000000000000000000" pitchFamily="2" charset="2"/>
                  </a:rPr>
                  <a:t>github.com/dotnet</a:t>
                </a:r>
                <a:br>
                  <a:rPr lang="en-US" sz="1600" dirty="0">
                    <a:solidFill>
                      <a:schemeClr val="bg1"/>
                    </a:solidFill>
                    <a:ea typeface="ＭＳ Ｐゴシック" charset="0"/>
                    <a:sym typeface="Wingdings" panose="05000000000000000000" pitchFamily="2" charset="2"/>
                  </a:rPr>
                </a:br>
                <a:r>
                  <a:rPr lang="en-US" sz="1600" dirty="0">
                    <a:solidFill>
                      <a:schemeClr val="bg1"/>
                    </a:solidFill>
                    <a:ea typeface="ＭＳ Ｐゴシック" charset="0"/>
                    <a:sym typeface="Wingdings" panose="05000000000000000000" pitchFamily="2" charset="2"/>
                  </a:rPr>
                  <a:t>github.com/</a:t>
                </a:r>
                <a:r>
                  <a:rPr lang="en-US" sz="1600" dirty="0" err="1">
                    <a:solidFill>
                      <a:schemeClr val="bg1"/>
                    </a:solidFill>
                    <a:ea typeface="ＭＳ Ｐゴシック" charset="0"/>
                    <a:sym typeface="Wingdings" panose="05000000000000000000" pitchFamily="2" charset="2"/>
                  </a:rPr>
                  <a:t>aspnet</a:t>
                </a:r>
                <a:endParaRPr lang="en-US" sz="1600" dirty="0">
                  <a:solidFill>
                    <a:schemeClr val="bg1"/>
                  </a:solidFill>
                  <a:ea typeface="ＭＳ Ｐゴシック" charset="0"/>
                  <a:sym typeface="Wingdings" panose="05000000000000000000" pitchFamily="2" charset="2"/>
                </a:endParaRPr>
              </a:p>
            </p:txBody>
          </p:sp>
        </p:grpSp>
      </p:grpSp>
      <p:grpSp>
        <p:nvGrpSpPr>
          <p:cNvPr id="20" name="Group 19"/>
          <p:cNvGrpSpPr/>
          <p:nvPr/>
        </p:nvGrpSpPr>
        <p:grpSpPr>
          <a:xfrm>
            <a:off x="8195439" y="3624902"/>
            <a:ext cx="5085279" cy="2345572"/>
            <a:chOff x="8290982" y="4410076"/>
            <a:chExt cx="5187249" cy="2392604"/>
          </a:xfrm>
        </p:grpSpPr>
        <p:sp>
          <p:nvSpPr>
            <p:cNvPr id="45" name="Rectangle 44"/>
            <p:cNvSpPr/>
            <p:nvPr/>
          </p:nvSpPr>
          <p:spPr>
            <a:xfrm>
              <a:off x="8290982" y="4410076"/>
              <a:ext cx="5187249" cy="2392604"/>
            </a:xfrm>
            <a:prstGeom prst="rect">
              <a:avLst/>
            </a:prstGeom>
          </p:spPr>
          <p:txBody>
            <a:bodyPr wrap="square" lIns="448212" tIns="448212" rIns="448212" bIns="448212">
              <a:spAutoFit/>
            </a:bodyPr>
            <a:lstStyle/>
            <a:p>
              <a:pPr marL="0" lvl="1" defTabSz="1218365" fontAlgn="base">
                <a:lnSpc>
                  <a:spcPct val="90000"/>
                </a:lnSpc>
                <a:spcAft>
                  <a:spcPct val="0"/>
                </a:spcAft>
              </a:pPr>
              <a:r>
                <a:rPr lang="en-US" sz="4000" kern="0" dirty="0">
                  <a:solidFill>
                    <a:schemeClr val="bg1"/>
                  </a:solidFill>
                  <a:latin typeface="+mj-lt"/>
                  <a:ea typeface="Segoe UI" pitchFamily="34" charset="0"/>
                  <a:cs typeface="Segoe UI" pitchFamily="34" charset="0"/>
                </a:rPr>
                <a:t>40%</a:t>
              </a:r>
            </a:p>
            <a:p>
              <a:pPr marL="0" lvl="1" defTabSz="1218365" fontAlgn="base">
                <a:lnSpc>
                  <a:spcPct val="90000"/>
                </a:lnSpc>
                <a:spcAft>
                  <a:spcPct val="0"/>
                </a:spcAft>
              </a:pPr>
              <a:r>
                <a:rPr lang="en-US" sz="2000" kern="0" dirty="0">
                  <a:solidFill>
                    <a:schemeClr val="bg1"/>
                  </a:solidFill>
                  <a:ea typeface="Segoe UI" pitchFamily="34" charset="0"/>
                  <a:cs typeface="Segoe UI" pitchFamily="34" charset="0"/>
                </a:rPr>
                <a:t>New to .NET are students</a:t>
              </a:r>
            </a:p>
            <a:p>
              <a:pPr marL="0" lvl="1" defTabSz="1218365" fontAlgn="base">
                <a:lnSpc>
                  <a:spcPct val="90000"/>
                </a:lnSpc>
                <a:spcAft>
                  <a:spcPct val="0"/>
                </a:spcAft>
              </a:pPr>
              <a:endParaRPr lang="en-US" sz="4000" kern="0" dirty="0">
                <a:solidFill>
                  <a:schemeClr val="bg1"/>
                </a:solidFill>
                <a:latin typeface="+mj-lt"/>
                <a:ea typeface="Segoe UI" pitchFamily="34" charset="0"/>
                <a:cs typeface="Segoe UI" pitchFamily="34" charset="0"/>
              </a:endParaRPr>
            </a:p>
          </p:txBody>
        </p:sp>
        <p:sp>
          <p:nvSpPr>
            <p:cNvPr id="41" name="Title 2"/>
            <p:cNvSpPr txBox="1">
              <a:spLocks/>
            </p:cNvSpPr>
            <p:nvPr/>
          </p:nvSpPr>
          <p:spPr>
            <a:xfrm>
              <a:off x="8644406" y="6068687"/>
              <a:ext cx="3229470" cy="320227"/>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600" dirty="0">
                  <a:solidFill>
                    <a:schemeClr val="bg1"/>
                  </a:solidFill>
                  <a:ea typeface="ＭＳ Ｐゴシック" charset="0"/>
                  <a:sym typeface="Wingdings" panose="05000000000000000000" pitchFamily="2" charset="2"/>
                </a:rPr>
                <a:t>dot.net download survey</a:t>
              </a:r>
            </a:p>
          </p:txBody>
        </p:sp>
      </p:grpSp>
      <p:grpSp>
        <p:nvGrpSpPr>
          <p:cNvPr id="8" name="Group 7">
            <a:extLst>
              <a:ext uri="{FF2B5EF4-FFF2-40B4-BE49-F238E27FC236}">
                <a16:creationId xmlns:a16="http://schemas.microsoft.com/office/drawing/2014/main" id="{513DB3A8-7102-4153-9CDF-1C33CC063270}"/>
              </a:ext>
            </a:extLst>
          </p:cNvPr>
          <p:cNvGrpSpPr/>
          <p:nvPr/>
        </p:nvGrpSpPr>
        <p:grpSpPr>
          <a:xfrm>
            <a:off x="4131440" y="3624899"/>
            <a:ext cx="4714439" cy="2348163"/>
            <a:chOff x="4131440" y="3624899"/>
            <a:chExt cx="4714439" cy="2348163"/>
          </a:xfrm>
        </p:grpSpPr>
        <p:pic>
          <p:nvPicPr>
            <p:cNvPr id="4" name="Graphic 3">
              <a:extLst>
                <a:ext uri="{FF2B5EF4-FFF2-40B4-BE49-F238E27FC236}">
                  <a16:creationId xmlns:a16="http://schemas.microsoft.com/office/drawing/2014/main" id="{70F50667-4557-4785-BDB5-D644B9EB8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4759" y="5042502"/>
              <a:ext cx="1861120" cy="930560"/>
            </a:xfrm>
            <a:prstGeom prst="rect">
              <a:avLst/>
            </a:prstGeom>
          </p:spPr>
        </p:pic>
        <p:grpSp>
          <p:nvGrpSpPr>
            <p:cNvPr id="21" name="Group 20"/>
            <p:cNvGrpSpPr/>
            <p:nvPr/>
          </p:nvGrpSpPr>
          <p:grpSpPr>
            <a:xfrm>
              <a:off x="4131440" y="3624899"/>
              <a:ext cx="3259584" cy="1962611"/>
              <a:chOff x="4145491" y="4410076"/>
              <a:chExt cx="3324945" cy="2001966"/>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dirty="0">
                    <a:solidFill>
                      <a:schemeClr val="bg1"/>
                    </a:solidFill>
                    <a:latin typeface="Segoe UI Light"/>
                    <a:ea typeface="Segoe UI" pitchFamily="34" charset="0"/>
                    <a:cs typeface="Segoe UI" pitchFamily="34" charset="0"/>
                  </a:rPr>
                  <a:t>7x</a:t>
                </a:r>
              </a:p>
              <a:p>
                <a:pPr defTabSz="1218365" fontAlgn="base">
                  <a:lnSpc>
                    <a:spcPct val="90000"/>
                  </a:lnSpc>
                  <a:spcBef>
                    <a:spcPct val="0"/>
                  </a:spcBef>
                  <a:spcAft>
                    <a:spcPct val="0"/>
                  </a:spcAft>
                </a:pPr>
                <a:r>
                  <a:rPr lang="en-US" sz="1961" kern="0" dirty="0">
                    <a:solidFill>
                      <a:schemeClr val="bg1"/>
                    </a:solidFill>
                    <a:latin typeface="Segoe UI"/>
                    <a:ea typeface="Segoe UI" pitchFamily="34" charset="0"/>
                    <a:cs typeface="Segoe UI" pitchFamily="34" charset="0"/>
                  </a:rPr>
                  <a:t>Faster than Node.js</a:t>
                </a:r>
              </a:p>
            </p:txBody>
          </p:sp>
          <p:sp>
            <p:nvSpPr>
              <p:cNvPr id="37" name="Rectangle 36"/>
              <p:cNvSpPr/>
              <p:nvPr/>
            </p:nvSpPr>
            <p:spPr>
              <a:xfrm>
                <a:off x="4468160" y="6035304"/>
                <a:ext cx="3002276" cy="376738"/>
              </a:xfrm>
              <a:prstGeom prst="rect">
                <a:avLst/>
              </a:prstGeom>
            </p:spPr>
            <p:txBody>
              <a:bodyPr wrap="square" anchor="ctr" anchorCtr="0">
                <a:spAutoFit/>
              </a:bodyPr>
              <a:lstStyle/>
              <a:p>
                <a:pPr defTabSz="914225">
                  <a:lnSpc>
                    <a:spcPct val="90000"/>
                  </a:lnSpc>
                </a:pPr>
                <a:r>
                  <a:rPr lang="en-US" sz="2000" kern="0" dirty="0">
                    <a:solidFill>
                      <a:schemeClr val="bg1"/>
                    </a:solidFill>
                    <a:latin typeface="Segoe UI Semibold" panose="020B0702040204020203" pitchFamily="34" charset="0"/>
                    <a:ea typeface="ＭＳ Ｐゴシック" charset="0"/>
                    <a:cs typeface="Segoe UI Semibold" panose="020B0702040204020203" pitchFamily="34" charset="0"/>
                  </a:rPr>
                  <a:t>ASP.NET Core</a:t>
                </a:r>
              </a:p>
            </p:txBody>
          </p:sp>
        </p:grpSp>
      </p:grpSp>
      <p:grpSp>
        <p:nvGrpSpPr>
          <p:cNvPr id="22" name="Group 21"/>
          <p:cNvGrpSpPr/>
          <p:nvPr/>
        </p:nvGrpSpPr>
        <p:grpSpPr>
          <a:xfrm>
            <a:off x="67440" y="3624900"/>
            <a:ext cx="3632687" cy="1931340"/>
            <a:chOff x="-1" y="4410076"/>
            <a:chExt cx="3705529" cy="1970067"/>
          </a:xfrm>
        </p:grpSpPr>
        <p:sp>
          <p:nvSpPr>
            <p:cNvPr id="43" name="Rectangle 42"/>
            <p:cNvSpPr/>
            <p:nvPr/>
          </p:nvSpPr>
          <p:spPr>
            <a:xfrm>
              <a:off x="-1" y="4410076"/>
              <a:ext cx="3271398" cy="1754245"/>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dirty="0">
                  <a:solidFill>
                    <a:schemeClr val="bg1"/>
                  </a:solidFill>
                  <a:latin typeface="Segoe UI Light"/>
                  <a:ea typeface="Segoe UI" pitchFamily="34" charset="0"/>
                  <a:cs typeface="Segoe UI" pitchFamily="34" charset="0"/>
                </a:rPr>
                <a:t>Top 5</a:t>
              </a:r>
            </a:p>
            <a:p>
              <a:pPr defTabSz="1218365" fontAlgn="base">
                <a:lnSpc>
                  <a:spcPct val="90000"/>
                </a:lnSpc>
                <a:spcBef>
                  <a:spcPct val="0"/>
                </a:spcBef>
                <a:spcAft>
                  <a:spcPct val="0"/>
                </a:spcAft>
              </a:pPr>
              <a:r>
                <a:rPr lang="en-US" sz="1961" kern="0" dirty="0">
                  <a:solidFill>
                    <a:schemeClr val="bg1"/>
                  </a:solidFill>
                  <a:latin typeface="Segoe UI"/>
                  <a:ea typeface="Segoe UI" pitchFamily="34" charset="0"/>
                  <a:cs typeface="Segoe UI" pitchFamily="34" charset="0"/>
                </a:rPr>
                <a:t>Language on GitHub</a:t>
              </a:r>
            </a:p>
          </p:txBody>
        </p:sp>
        <p:sp>
          <p:nvSpPr>
            <p:cNvPr id="47" name="Title 2"/>
            <p:cNvSpPr txBox="1">
              <a:spLocks/>
            </p:cNvSpPr>
            <p:nvPr/>
          </p:nvSpPr>
          <p:spPr>
            <a:xfrm>
              <a:off x="383091" y="5897465"/>
              <a:ext cx="2205535" cy="433249"/>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2400" dirty="0">
                  <a:solidFill>
                    <a:schemeClr val="bg1"/>
                  </a:solidFill>
                  <a:ea typeface="ＭＳ Ｐゴシック" charset="0"/>
                  <a:sym typeface="Wingdings" panose="05000000000000000000" pitchFamily="2" charset="2"/>
                </a:rPr>
                <a:t>C#</a:t>
              </a:r>
            </a:p>
          </p:txBody>
        </p:sp>
        <p:pic>
          <p:nvPicPr>
            <p:cNvPr id="2050" name="Picture 2" descr="https://cdn4.iconfinder.com/data/icons/iconsimple-logotypes/512/github-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413" y="5778028"/>
              <a:ext cx="602115" cy="6021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22F95D6-AA50-4D7A-8618-30E3B48E793D}"/>
              </a:ext>
            </a:extLst>
          </p:cNvPr>
          <p:cNvGrpSpPr/>
          <p:nvPr/>
        </p:nvGrpSpPr>
        <p:grpSpPr>
          <a:xfrm>
            <a:off x="4131438" y="1383838"/>
            <a:ext cx="4046789" cy="2052887"/>
            <a:chOff x="4131438" y="1383838"/>
            <a:chExt cx="4046789" cy="2052887"/>
          </a:xfrm>
        </p:grpSpPr>
        <p:sp>
          <p:nvSpPr>
            <p:cNvPr id="44" name="Rectangle 43"/>
            <p:cNvSpPr/>
            <p:nvPr/>
          </p:nvSpPr>
          <p:spPr>
            <a:xfrm>
              <a:off x="4131438" y="1383838"/>
              <a:ext cx="4046789" cy="199130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dirty="0">
                  <a:solidFill>
                    <a:schemeClr val="bg1"/>
                  </a:solidFill>
                  <a:latin typeface="Segoe UI Light"/>
                  <a:ea typeface="Segoe UI" pitchFamily="34" charset="0"/>
                  <a:cs typeface="Segoe UI" pitchFamily="34" charset="0"/>
                </a:rPr>
                <a:t>#1 Most Loved </a:t>
              </a:r>
            </a:p>
            <a:p>
              <a:pPr defTabSz="1218365" fontAlgn="base">
                <a:lnSpc>
                  <a:spcPct val="90000"/>
                </a:lnSpc>
                <a:spcBef>
                  <a:spcPct val="0"/>
                </a:spcBef>
                <a:spcAft>
                  <a:spcPct val="0"/>
                </a:spcAft>
              </a:pPr>
              <a:r>
                <a:rPr lang="en-US" sz="1961" kern="0" dirty="0">
                  <a:solidFill>
                    <a:schemeClr val="bg1"/>
                  </a:solidFill>
                  <a:latin typeface="Segoe UI"/>
                  <a:ea typeface="Segoe UI" pitchFamily="34" charset="0"/>
                  <a:cs typeface="Segoe UI" pitchFamily="34" charset="0"/>
                </a:rPr>
                <a:t>Framework</a:t>
              </a:r>
            </a:p>
            <a:p>
              <a:pPr defTabSz="1218365" fontAlgn="base">
                <a:lnSpc>
                  <a:spcPct val="90000"/>
                </a:lnSpc>
                <a:spcBef>
                  <a:spcPct val="0"/>
                </a:spcBef>
                <a:spcAft>
                  <a:spcPct val="0"/>
                </a:spcAft>
              </a:pPr>
              <a:endParaRPr lang="en-US" sz="1961" kern="0" dirty="0">
                <a:solidFill>
                  <a:schemeClr val="bg1"/>
                </a:solidFill>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61684C3F-D6D8-4EA2-B9D8-CFB8D9A62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7576" y="2982135"/>
              <a:ext cx="1787009" cy="454590"/>
            </a:xfrm>
            <a:prstGeom prst="rect">
              <a:avLst/>
            </a:prstGeom>
          </p:spPr>
        </p:pic>
        <p:sp>
          <p:nvSpPr>
            <p:cNvPr id="31" name="Rectangle 30">
              <a:extLst>
                <a:ext uri="{FF2B5EF4-FFF2-40B4-BE49-F238E27FC236}">
                  <a16:creationId xmlns:a16="http://schemas.microsoft.com/office/drawing/2014/main" id="{BAEE2FDF-3580-4224-A34B-7A964A030B61}"/>
                </a:ext>
              </a:extLst>
            </p:cNvPr>
            <p:cNvSpPr/>
            <p:nvPr/>
          </p:nvSpPr>
          <p:spPr>
            <a:xfrm>
              <a:off x="4454501" y="3061709"/>
              <a:ext cx="2943258" cy="369332"/>
            </a:xfrm>
            <a:prstGeom prst="rect">
              <a:avLst/>
            </a:prstGeom>
          </p:spPr>
          <p:txBody>
            <a:bodyPr wrap="square" anchor="ctr" anchorCtr="0">
              <a:spAutoFit/>
            </a:bodyPr>
            <a:lstStyle/>
            <a:p>
              <a:pPr defTabSz="914225">
                <a:lnSpc>
                  <a:spcPct val="90000"/>
                </a:lnSpc>
              </a:pPr>
              <a:r>
                <a:rPr lang="en-US" sz="2000" kern="0" dirty="0">
                  <a:solidFill>
                    <a:schemeClr val="bg1"/>
                  </a:solidFill>
                  <a:latin typeface="Segoe UI Semibold" panose="020B0702040204020203" pitchFamily="34" charset="0"/>
                  <a:ea typeface="ＭＳ Ｐゴシック" charset="0"/>
                  <a:cs typeface="Segoe UI Semibold" panose="020B0702040204020203" pitchFamily="34" charset="0"/>
                </a:rPr>
                <a:t>.NET Core</a:t>
              </a:r>
            </a:p>
          </p:txBody>
        </p:sp>
      </p:grpSp>
      <p:grpSp>
        <p:nvGrpSpPr>
          <p:cNvPr id="2" name="Group 1">
            <a:extLst>
              <a:ext uri="{FF2B5EF4-FFF2-40B4-BE49-F238E27FC236}">
                <a16:creationId xmlns:a16="http://schemas.microsoft.com/office/drawing/2014/main" id="{1215C549-38C8-4AF4-AA7E-EF31AA394067}"/>
              </a:ext>
            </a:extLst>
          </p:cNvPr>
          <p:cNvGrpSpPr/>
          <p:nvPr/>
        </p:nvGrpSpPr>
        <p:grpSpPr>
          <a:xfrm>
            <a:off x="67439" y="1383838"/>
            <a:ext cx="4047102" cy="2019503"/>
            <a:chOff x="67439" y="1383838"/>
            <a:chExt cx="4047102" cy="2019503"/>
          </a:xfrm>
        </p:grpSpPr>
        <p:sp>
          <p:nvSpPr>
            <p:cNvPr id="24" name="Rectangle 23"/>
            <p:cNvSpPr/>
            <p:nvPr/>
          </p:nvSpPr>
          <p:spPr>
            <a:xfrm>
              <a:off x="67439" y="1383838"/>
              <a:ext cx="4047102" cy="1719760"/>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dirty="0">
                  <a:solidFill>
                    <a:schemeClr val="bg1"/>
                  </a:solidFill>
                  <a:latin typeface="Segoe UI Light"/>
                  <a:ea typeface="Segoe UI" pitchFamily="34" charset="0"/>
                  <a:cs typeface="Segoe UI" pitchFamily="34" charset="0"/>
                </a:rPr>
                <a:t>&gt;1M</a:t>
              </a:r>
              <a:br>
                <a:rPr lang="en-US" sz="3921" kern="0" dirty="0">
                  <a:solidFill>
                    <a:schemeClr val="bg1"/>
                  </a:solidFill>
                  <a:latin typeface="Segoe UI Light"/>
                  <a:ea typeface="Segoe UI" pitchFamily="34" charset="0"/>
                  <a:cs typeface="Segoe UI" pitchFamily="34" charset="0"/>
                </a:rPr>
              </a:br>
              <a:r>
                <a:rPr lang="en-US" sz="1961" kern="0" dirty="0">
                  <a:solidFill>
                    <a:schemeClr val="bg1"/>
                  </a:solidFill>
                  <a:latin typeface="Segoe UI"/>
                  <a:ea typeface="Segoe UI" pitchFamily="34" charset="0"/>
                  <a:cs typeface="Segoe UI" pitchFamily="34" charset="0"/>
                </a:rPr>
                <a:t>.NET Core developers</a:t>
              </a:r>
            </a:p>
          </p:txBody>
        </p:sp>
        <p:sp>
          <p:nvSpPr>
            <p:cNvPr id="33" name="Title 2">
              <a:extLst>
                <a:ext uri="{FF2B5EF4-FFF2-40B4-BE49-F238E27FC236}">
                  <a16:creationId xmlns:a16="http://schemas.microsoft.com/office/drawing/2014/main" id="{36E08231-830E-420C-A2C9-3809D53ED005}"/>
                </a:ext>
              </a:extLst>
            </p:cNvPr>
            <p:cNvSpPr txBox="1">
              <a:spLocks/>
            </p:cNvSpPr>
            <p:nvPr/>
          </p:nvSpPr>
          <p:spPr>
            <a:xfrm>
              <a:off x="468630" y="3089409"/>
              <a:ext cx="3165986" cy="3139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600" dirty="0">
                  <a:solidFill>
                    <a:schemeClr val="bg1"/>
                  </a:solidFill>
                  <a:ea typeface="ＭＳ Ｐゴシック" charset="0"/>
                  <a:sym typeface="Wingdings" panose="05000000000000000000" pitchFamily="2" charset="2"/>
                </a:rPr>
                <a:t>in Visual Studio</a:t>
              </a:r>
            </a:p>
          </p:txBody>
        </p:sp>
      </p:grpSp>
    </p:spTree>
    <p:extLst>
      <p:ext uri="{BB962C8B-B14F-4D97-AF65-F5344CB8AC3E}">
        <p14:creationId xmlns:p14="http://schemas.microsoft.com/office/powerpoint/2010/main" val="145334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35" presetClass="path" presetSubtype="0" accel="50000" decel="50000" fill="hold" nodeType="withEffect">
                                  <p:stCondLst>
                                    <p:cond delay="0"/>
                                  </p:stCondLst>
                                  <p:childTnLst>
                                    <p:animMotion origin="layout" path="M 0.03698 -4.07407E-6 L 1.875E-6 -4.07407E-6 " pathEditMode="relative" rAng="0" ptsTypes="AA">
                                      <p:cBhvr>
                                        <p:cTn id="13" dur="800" fill="hold"/>
                                        <p:tgtEl>
                                          <p:spTgt spid="2"/>
                                        </p:tgtEl>
                                        <p:attrNameLst>
                                          <p:attrName>ppt_x</p:attrName>
                                          <p:attrName>ppt_y</p:attrName>
                                        </p:attrNameLst>
                                      </p:cBhvr>
                                      <p:rCtr x="-2044" y="0"/>
                                    </p:animMotion>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accel="50000" decel="50000" fill="hold" nodeType="withEffect">
                                  <p:stCondLst>
                                    <p:cond delay="0"/>
                                  </p:stCondLst>
                                  <p:childTnLst>
                                    <p:animMotion origin="layout" path="M 0.04258 1.11111E-6 L 2.29167E-6 1.11111E-6 " pathEditMode="relative" rAng="0" ptsTypes="AA">
                                      <p:cBhvr>
                                        <p:cTn id="18" dur="800" fill="hold"/>
                                        <p:tgtEl>
                                          <p:spTgt spid="3"/>
                                        </p:tgtEl>
                                        <p:attrNameLst>
                                          <p:attrName>ppt_x</p:attrName>
                                          <p:attrName>ppt_y</p:attrName>
                                        </p:attrNameLst>
                                      </p:cBhvr>
                                      <p:rCtr x="-2135" y="0"/>
                                    </p:animMotion>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6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35" presetClass="path" presetSubtype="0" accel="50000" decel="50000" fill="hold" nodeType="withEffect">
                                  <p:stCondLst>
                                    <p:cond delay="0"/>
                                  </p:stCondLst>
                                  <p:childTnLst>
                                    <p:animMotion origin="layout" path="M 0.03828 1.85185E-6 L 2.5E-6 1.85185E-6 " pathEditMode="relative" rAng="0" ptsTypes="AA">
                                      <p:cBhvr>
                                        <p:cTn id="26" dur="800" fill="hold"/>
                                        <p:tgtEl>
                                          <p:spTgt spid="7"/>
                                        </p:tgtEl>
                                        <p:attrNameLst>
                                          <p:attrName>ppt_x</p:attrName>
                                          <p:attrName>ppt_y</p:attrName>
                                        </p:attrNameLst>
                                      </p:cBhvr>
                                      <p:rCtr x="-1914" y="0"/>
                                    </p:animMotion>
                                  </p:childTnLst>
                                </p:cTn>
                              </p:par>
                              <p:par>
                                <p:cTn id="27" presetID="22" presetClass="entr" presetSubtype="1"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up)">
                                      <p:cBhvr>
                                        <p:cTn id="29" dur="600"/>
                                        <p:tgtEl>
                                          <p:spTgt spid="54"/>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63" presetClass="path" presetSubtype="0" decel="100000" fill="hold" nodeType="withEffect">
                                  <p:stCondLst>
                                    <p:cond delay="0"/>
                                  </p:stCondLst>
                                  <p:childTnLst>
                                    <p:animMotion origin="layout" path="M 2.91667E-6 -2.96296E-6 L 0.04622 -2.96296E-6 " pathEditMode="relative" rAng="0" ptsTypes="AA">
                                      <p:cBhvr>
                                        <p:cTn id="34" dur="800" spd="-100000" fill="hold"/>
                                        <p:tgtEl>
                                          <p:spTgt spid="22"/>
                                        </p:tgtEl>
                                        <p:attrNameLst>
                                          <p:attrName>ppt_x</p:attrName>
                                          <p:attrName>ppt_y</p:attrName>
                                        </p:attrNameLst>
                                      </p:cBhvr>
                                      <p:rCtr x="2305" y="0"/>
                                    </p:animMotion>
                                  </p:childTnLst>
                                </p:cTn>
                              </p:par>
                              <p:par>
                                <p:cTn id="35" presetID="22" presetClass="entr" presetSubtype="8"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8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63" presetClass="path" presetSubtype="0" decel="100000" fill="hold" nodeType="withEffect">
                                  <p:stCondLst>
                                    <p:cond delay="0"/>
                                  </p:stCondLst>
                                  <p:childTnLst>
                                    <p:animMotion origin="layout" path="M 8.33333E-7 2.96296E-6 L 0.0487 2.96296E-6 " pathEditMode="relative" rAng="0" ptsTypes="AA">
                                      <p:cBhvr>
                                        <p:cTn id="42" dur="800" spd="-100000" fill="hold"/>
                                        <p:tgtEl>
                                          <p:spTgt spid="20"/>
                                        </p:tgtEl>
                                        <p:attrNameLst>
                                          <p:attrName>ppt_x</p:attrName>
                                          <p:attrName>ppt_y</p:attrName>
                                        </p:attrNameLst>
                                      </p:cBhvr>
                                      <p:rCtr x="2435" y="0"/>
                                    </p:animMotion>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35" presetClass="path" presetSubtype="0" accel="50000" decel="50000" fill="hold" nodeType="withEffect">
                                  <p:stCondLst>
                                    <p:cond delay="0"/>
                                  </p:stCondLst>
                                  <p:childTnLst>
                                    <p:animMotion origin="layout" path="M 0.04076 1.48148E-6 L -1.45833E-6 1.48148E-6 " pathEditMode="relative" rAng="0" ptsTypes="AA">
                                      <p:cBhvr>
                                        <p:cTn id="47" dur="800" fill="hold"/>
                                        <p:tgtEl>
                                          <p:spTgt spid="8"/>
                                        </p:tgtEl>
                                        <p:attrNameLst>
                                          <p:attrName>ppt_x</p:attrName>
                                          <p:attrName>ppt_y</p:attrName>
                                        </p:attrNameLst>
                                      </p:cBhvr>
                                      <p:rCtr x="-20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842828-7F80-46B4-C9B8-81776DB99D42}"/>
              </a:ext>
            </a:extLst>
          </p:cNvPr>
          <p:cNvSpPr>
            <a:spLocks noGrp="1"/>
          </p:cNvSpPr>
          <p:nvPr>
            <p:ph type="title"/>
          </p:nvPr>
        </p:nvSpPr>
        <p:spPr>
          <a:xfrm>
            <a:off x="838200" y="317417"/>
            <a:ext cx="10515600" cy="1325563"/>
          </a:xfrm>
        </p:spPr>
        <p:txBody>
          <a:bodyPr/>
          <a:lstStyle/>
          <a:p>
            <a:r>
              <a:rPr lang="en-US" dirty="0">
                <a:latin typeface="+mn-ea"/>
                <a:ea typeface="+mn-ea"/>
              </a:rPr>
              <a:t>.NET</a:t>
            </a:r>
            <a:r>
              <a:rPr lang="ko-KR" altLang="en-US" dirty="0">
                <a:latin typeface="+mn-ea"/>
                <a:ea typeface="+mn-ea"/>
              </a:rPr>
              <a:t>의 방향</a:t>
            </a:r>
            <a:endParaRPr lang="en-US" dirty="0">
              <a:latin typeface="+mn-ea"/>
              <a:ea typeface="+mn-ea"/>
            </a:endParaRPr>
          </a:p>
        </p:txBody>
      </p:sp>
      <p:sp>
        <p:nvSpPr>
          <p:cNvPr id="4" name="Content Placeholder 3">
            <a:extLst>
              <a:ext uri="{FF2B5EF4-FFF2-40B4-BE49-F238E27FC236}">
                <a16:creationId xmlns:a16="http://schemas.microsoft.com/office/drawing/2014/main" id="{8033AA10-D0F2-3455-8DFB-D2609C3F4E01}"/>
              </a:ext>
            </a:extLst>
          </p:cNvPr>
          <p:cNvSpPr>
            <a:spLocks noGrp="1"/>
          </p:cNvSpPr>
          <p:nvPr>
            <p:ph idx="1"/>
          </p:nvPr>
        </p:nvSpPr>
        <p:spPr/>
        <p:txBody>
          <a:bodyPr>
            <a:normAutofit/>
          </a:bodyPr>
          <a:lstStyle/>
          <a:p>
            <a:r>
              <a:rPr lang="ko-KR" altLang="en-US" sz="2800" dirty="0">
                <a:latin typeface="+mn-ea"/>
              </a:rPr>
              <a:t>오픈소스 커뮤니티와 함께 지속적인 기여와 발전</a:t>
            </a:r>
            <a:endParaRPr lang="en-US" altLang="ko-KR" sz="2800" dirty="0">
              <a:latin typeface="+mn-ea"/>
            </a:endParaRPr>
          </a:p>
          <a:p>
            <a:r>
              <a:rPr lang="ko-KR" altLang="en-US" sz="2800" dirty="0">
                <a:latin typeface="+mn-ea"/>
              </a:rPr>
              <a:t>때로는 빠르게 때로는 천천히 </a:t>
            </a:r>
            <a:endParaRPr lang="en-US" altLang="ko-KR" sz="2800" dirty="0">
              <a:latin typeface="+mn-ea"/>
            </a:endParaRPr>
          </a:p>
          <a:p>
            <a:r>
              <a:rPr lang="ko-KR" altLang="en-US" sz="2800" dirty="0">
                <a:latin typeface="+mn-ea"/>
              </a:rPr>
              <a:t>범용적인 목적의 프레임워크</a:t>
            </a:r>
            <a:endParaRPr lang="en-US" altLang="ko-KR" sz="2800" dirty="0">
              <a:latin typeface="+mn-ea"/>
            </a:endParaRPr>
          </a:p>
          <a:p>
            <a:r>
              <a:rPr lang="ko-KR" altLang="en-US" sz="2800" dirty="0">
                <a:latin typeface="+mn-ea"/>
              </a:rPr>
              <a:t>개발자 친화적</a:t>
            </a:r>
            <a:endParaRPr lang="en-US" altLang="ko-KR" sz="2800" dirty="0">
              <a:latin typeface="+mn-ea"/>
            </a:endParaRPr>
          </a:p>
          <a:p>
            <a:r>
              <a:rPr lang="ko-KR" altLang="en-US" sz="2800" dirty="0">
                <a:latin typeface="+mn-ea"/>
              </a:rPr>
              <a:t>시대의 흐름을 반영 </a:t>
            </a:r>
            <a:endParaRPr lang="en-US" altLang="ko-KR" sz="2800" dirty="0">
              <a:latin typeface="+mn-ea"/>
            </a:endParaRPr>
          </a:p>
          <a:p>
            <a:endParaRPr lang="en-US" sz="2800" dirty="0">
              <a:latin typeface="+mn-ea"/>
            </a:endParaRPr>
          </a:p>
        </p:txBody>
      </p:sp>
    </p:spTree>
    <p:extLst>
      <p:ext uri="{BB962C8B-B14F-4D97-AF65-F5344CB8AC3E}">
        <p14:creationId xmlns:p14="http://schemas.microsoft.com/office/powerpoint/2010/main" val="3642111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842828-7F80-46B4-C9B8-81776DB99D42}"/>
              </a:ext>
            </a:extLst>
          </p:cNvPr>
          <p:cNvSpPr>
            <a:spLocks noGrp="1"/>
          </p:cNvSpPr>
          <p:nvPr>
            <p:ph type="title"/>
          </p:nvPr>
        </p:nvSpPr>
        <p:spPr>
          <a:xfrm>
            <a:off x="838200" y="317417"/>
            <a:ext cx="10515600" cy="1325563"/>
          </a:xfrm>
        </p:spPr>
        <p:txBody>
          <a:bodyPr/>
          <a:lstStyle/>
          <a:p>
            <a:r>
              <a:rPr lang="ko-KR" altLang="en-US" dirty="0">
                <a:latin typeface="+mn-ea"/>
                <a:ea typeface="+mn-ea"/>
              </a:rPr>
              <a:t>개발</a:t>
            </a:r>
            <a:r>
              <a:rPr lang="en-US" altLang="ko-KR" dirty="0">
                <a:latin typeface="+mn-ea"/>
                <a:ea typeface="+mn-ea"/>
              </a:rPr>
              <a:t>(</a:t>
            </a:r>
            <a:r>
              <a:rPr lang="ko-KR" altLang="en-US" dirty="0">
                <a:latin typeface="+mn-ea"/>
                <a:ea typeface="+mn-ea"/>
              </a:rPr>
              <a:t>자</a:t>
            </a:r>
            <a:r>
              <a:rPr lang="en-US" altLang="ko-KR" dirty="0">
                <a:latin typeface="+mn-ea"/>
                <a:ea typeface="+mn-ea"/>
              </a:rPr>
              <a:t>) </a:t>
            </a:r>
            <a:r>
              <a:rPr lang="ko-KR" altLang="en-US" dirty="0">
                <a:latin typeface="+mn-ea"/>
                <a:ea typeface="+mn-ea"/>
              </a:rPr>
              <a:t>역할</a:t>
            </a:r>
            <a:endParaRPr lang="en-US" dirty="0">
              <a:latin typeface="+mn-ea"/>
              <a:ea typeface="+mn-ea"/>
            </a:endParaRPr>
          </a:p>
        </p:txBody>
      </p:sp>
      <p:sp>
        <p:nvSpPr>
          <p:cNvPr id="4" name="Content Placeholder 3">
            <a:extLst>
              <a:ext uri="{FF2B5EF4-FFF2-40B4-BE49-F238E27FC236}">
                <a16:creationId xmlns:a16="http://schemas.microsoft.com/office/drawing/2014/main" id="{8033AA10-D0F2-3455-8DFB-D2609C3F4E01}"/>
              </a:ext>
            </a:extLst>
          </p:cNvPr>
          <p:cNvSpPr>
            <a:spLocks noGrp="1"/>
          </p:cNvSpPr>
          <p:nvPr>
            <p:ph idx="1"/>
          </p:nvPr>
        </p:nvSpPr>
        <p:spPr/>
        <p:txBody>
          <a:bodyPr>
            <a:normAutofit/>
          </a:bodyPr>
          <a:lstStyle/>
          <a:p>
            <a:r>
              <a:rPr lang="ko-KR" altLang="en-US" sz="2800" dirty="0">
                <a:latin typeface="+mn-ea"/>
              </a:rPr>
              <a:t>궁극적인 디지털 </a:t>
            </a:r>
            <a:r>
              <a:rPr lang="ko-KR" altLang="en-US" sz="2800" dirty="0" err="1">
                <a:latin typeface="+mn-ea"/>
              </a:rPr>
              <a:t>트랜스포메이션의</a:t>
            </a:r>
            <a:r>
              <a:rPr lang="ko-KR" altLang="en-US" sz="2800" dirty="0">
                <a:latin typeface="+mn-ea"/>
              </a:rPr>
              <a:t> 실현</a:t>
            </a:r>
            <a:r>
              <a:rPr lang="en-US" altLang="ko-KR" sz="2800" dirty="0">
                <a:latin typeface="+mn-ea"/>
              </a:rPr>
              <a:t>(</a:t>
            </a:r>
            <a:r>
              <a:rPr lang="ko-KR" altLang="en-US" sz="2800" dirty="0">
                <a:latin typeface="+mn-ea"/>
              </a:rPr>
              <a:t>자</a:t>
            </a:r>
            <a:r>
              <a:rPr lang="en-US" altLang="ko-KR" sz="2800" dirty="0">
                <a:latin typeface="+mn-ea"/>
              </a:rPr>
              <a:t>)</a:t>
            </a:r>
          </a:p>
          <a:p>
            <a:r>
              <a:rPr lang="ko-KR" altLang="en-US" sz="2800" dirty="0">
                <a:latin typeface="+mn-ea"/>
              </a:rPr>
              <a:t>더 전문적인 개발업무에 집중</a:t>
            </a:r>
            <a:endParaRPr lang="en-US" altLang="ko-KR" sz="2800" dirty="0">
              <a:latin typeface="+mn-ea"/>
            </a:endParaRPr>
          </a:p>
          <a:p>
            <a:r>
              <a:rPr lang="ko-KR" altLang="en-US" sz="2800" dirty="0">
                <a:latin typeface="+mn-ea"/>
              </a:rPr>
              <a:t>문제의 발견과 해결</a:t>
            </a:r>
            <a:endParaRPr lang="en-US" altLang="ko-KR" sz="2800" dirty="0">
              <a:latin typeface="+mn-ea"/>
            </a:endParaRPr>
          </a:p>
          <a:p>
            <a:r>
              <a:rPr lang="ko-KR" altLang="en-US" sz="2800" dirty="0">
                <a:latin typeface="+mn-ea"/>
              </a:rPr>
              <a:t>새로운 기술의 적용</a:t>
            </a:r>
            <a:endParaRPr lang="en-US" sz="2800" dirty="0">
              <a:latin typeface="+mn-ea"/>
            </a:endParaRPr>
          </a:p>
        </p:txBody>
      </p:sp>
    </p:spTree>
    <p:extLst>
      <p:ext uri="{BB962C8B-B14F-4D97-AF65-F5344CB8AC3E}">
        <p14:creationId xmlns:p14="http://schemas.microsoft.com/office/powerpoint/2010/main" val="3142245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D736-15D5-BBCE-E792-3CBE01FDBD5E}"/>
              </a:ext>
            </a:extLst>
          </p:cNvPr>
          <p:cNvSpPr>
            <a:spLocks noGrp="1"/>
          </p:cNvSpPr>
          <p:nvPr>
            <p:ph type="ctrTitle"/>
          </p:nvPr>
        </p:nvSpPr>
        <p:spPr/>
        <p:txBody>
          <a:bodyPr/>
          <a:lstStyle/>
          <a:p>
            <a:r>
              <a:rPr lang="ko-KR" altLang="en-US" dirty="0"/>
              <a:t>감사합니다</a:t>
            </a:r>
            <a:r>
              <a:rPr lang="en-US" altLang="ko-KR" dirty="0"/>
              <a:t>!</a:t>
            </a:r>
            <a:endParaRPr lang="en-US" dirty="0"/>
          </a:p>
        </p:txBody>
      </p:sp>
      <p:sp>
        <p:nvSpPr>
          <p:cNvPr id="3" name="Subtitle 2">
            <a:extLst>
              <a:ext uri="{FF2B5EF4-FFF2-40B4-BE49-F238E27FC236}">
                <a16:creationId xmlns:a16="http://schemas.microsoft.com/office/drawing/2014/main" id="{D4D83584-24EC-05A5-0040-4F20CE4415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150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a:xfrm>
            <a:off x="633663" y="2470727"/>
            <a:ext cx="9144000" cy="845734"/>
          </a:xfrm>
        </p:spPr>
        <p:txBody>
          <a:bodyPr>
            <a:noAutofit/>
          </a:bodyPr>
          <a:lstStyle/>
          <a:p>
            <a:r>
              <a:rPr lang="ko-KR" altLang="en-US" sz="3200" dirty="0"/>
              <a:t>디지털 </a:t>
            </a:r>
            <a:r>
              <a:rPr lang="ko-KR" altLang="en-US" sz="3200" dirty="0" err="1"/>
              <a:t>트랜스포메이션</a:t>
            </a:r>
            <a:r>
              <a:rPr lang="ko-KR" altLang="en-US" sz="3200" dirty="0"/>
              <a:t> 시대의 </a:t>
            </a:r>
            <a:r>
              <a:rPr lang="en-US" altLang="ko-KR" sz="3200" dirty="0"/>
              <a:t>.NET</a:t>
            </a:r>
            <a:r>
              <a:rPr lang="ko-KR" altLang="en-US" sz="3200" dirty="0"/>
              <a:t> 개발자</a:t>
            </a:r>
            <a:endParaRPr lang="en-US" sz="3200" dirty="0"/>
          </a:p>
        </p:txBody>
      </p:sp>
      <p:sp>
        <p:nvSpPr>
          <p:cNvPr id="8" name="Title 1">
            <a:extLst>
              <a:ext uri="{FF2B5EF4-FFF2-40B4-BE49-F238E27FC236}">
                <a16:creationId xmlns:a16="http://schemas.microsoft.com/office/drawing/2014/main" id="{2EF42CDA-EE7A-8CEE-18AF-2192A66EFC35}"/>
              </a:ext>
            </a:extLst>
          </p:cNvPr>
          <p:cNvSpPr txBox="1">
            <a:spLocks/>
          </p:cNvSpPr>
          <p:nvPr/>
        </p:nvSpPr>
        <p:spPr>
          <a:xfrm>
            <a:off x="701842" y="4945221"/>
            <a:ext cx="9144000" cy="8457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i="0" kern="1200" spc="120" baseline="0">
                <a:solidFill>
                  <a:schemeClr val="bg1"/>
                </a:solidFill>
                <a:latin typeface="Open Sans Light" pitchFamily="2" charset="0"/>
                <a:ea typeface="+mj-ea"/>
                <a:cs typeface="Open Sans Light" pitchFamily="2" charset="0"/>
              </a:defRPr>
            </a:lvl1pPr>
          </a:lstStyle>
          <a:p>
            <a:r>
              <a:rPr lang="ko-KR" altLang="en-US" sz="2400" b="0" dirty="0" err="1">
                <a:latin typeface="+mn-ea"/>
                <a:ea typeface="+mn-ea"/>
              </a:rPr>
              <a:t>이건복</a:t>
            </a:r>
            <a:endParaRPr lang="en-US" altLang="ko-KR" sz="2400" b="0" dirty="0">
              <a:latin typeface="+mn-ea"/>
              <a:ea typeface="+mn-ea"/>
            </a:endParaRPr>
          </a:p>
          <a:p>
            <a:r>
              <a:rPr lang="en-US" altLang="ko-KR" sz="2400" b="0" dirty="0">
                <a:latin typeface="+mn-ea"/>
                <a:ea typeface="+mn-ea"/>
              </a:rPr>
              <a:t>Developer</a:t>
            </a:r>
            <a:r>
              <a:rPr lang="ko-KR" altLang="en-US" sz="2400" b="0" dirty="0">
                <a:latin typeface="+mn-ea"/>
                <a:ea typeface="+mn-ea"/>
              </a:rPr>
              <a:t> </a:t>
            </a:r>
            <a:r>
              <a:rPr lang="en-US" altLang="ko-KR" sz="2400" b="0" dirty="0">
                <a:latin typeface="+mn-ea"/>
                <a:ea typeface="+mn-ea"/>
              </a:rPr>
              <a:t>Lead</a:t>
            </a:r>
          </a:p>
          <a:p>
            <a:r>
              <a:rPr lang="en-US" sz="2400" b="0" dirty="0">
                <a:latin typeface="+mn-ea"/>
                <a:ea typeface="+mn-ea"/>
              </a:rPr>
              <a:t>Microsoft</a:t>
            </a:r>
          </a:p>
        </p:txBody>
      </p:sp>
    </p:spTree>
    <p:extLst>
      <p:ext uri="{BB962C8B-B14F-4D97-AF65-F5344CB8AC3E}">
        <p14:creationId xmlns:p14="http://schemas.microsoft.com/office/powerpoint/2010/main" val="2455987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91A85A-3FA1-7B50-2F16-7526818AA599}"/>
              </a:ext>
            </a:extLst>
          </p:cNvPr>
          <p:cNvSpPr>
            <a:spLocks noGrp="1"/>
          </p:cNvSpPr>
          <p:nvPr>
            <p:ph type="title"/>
          </p:nvPr>
        </p:nvSpPr>
        <p:spPr/>
        <p:txBody>
          <a:bodyPr/>
          <a:lstStyle/>
          <a:p>
            <a:r>
              <a:rPr lang="ko-KR" altLang="en-US" dirty="0"/>
              <a:t>개발</a:t>
            </a:r>
            <a:r>
              <a:rPr lang="en-US" altLang="ko-KR" dirty="0"/>
              <a:t>(</a:t>
            </a:r>
            <a:r>
              <a:rPr lang="ko-KR" altLang="en-US" dirty="0"/>
              <a:t>자</a:t>
            </a:r>
            <a:r>
              <a:rPr lang="en-US" altLang="ko-KR" dirty="0"/>
              <a:t>)</a:t>
            </a:r>
            <a:r>
              <a:rPr lang="ko-KR" altLang="en-US" dirty="0"/>
              <a:t>에 대한 기대</a:t>
            </a:r>
            <a:endParaRPr lang="en-US" dirty="0"/>
          </a:p>
        </p:txBody>
      </p:sp>
      <p:sp>
        <p:nvSpPr>
          <p:cNvPr id="5" name="Content Placeholder 4">
            <a:extLst>
              <a:ext uri="{FF2B5EF4-FFF2-40B4-BE49-F238E27FC236}">
                <a16:creationId xmlns:a16="http://schemas.microsoft.com/office/drawing/2014/main" id="{8F25950D-CF0F-56FE-8129-DA54666F0690}"/>
              </a:ext>
            </a:extLst>
          </p:cNvPr>
          <p:cNvSpPr>
            <a:spLocks noGrp="1"/>
          </p:cNvSpPr>
          <p:nvPr>
            <p:ph idx="1"/>
          </p:nvPr>
        </p:nvSpPr>
        <p:spPr/>
        <p:txBody>
          <a:bodyPr>
            <a:normAutofit/>
          </a:bodyPr>
          <a:lstStyle/>
          <a:p>
            <a:r>
              <a:rPr lang="ko-KR" altLang="en-US" sz="2400" dirty="0"/>
              <a:t>생산성 </a:t>
            </a:r>
            <a:r>
              <a:rPr lang="en-US" altLang="ko-KR" sz="2400" dirty="0"/>
              <a:t>(</a:t>
            </a:r>
            <a:r>
              <a:rPr lang="ko-KR" altLang="en-US" sz="2400" dirty="0"/>
              <a:t>빠른 개발</a:t>
            </a:r>
            <a:r>
              <a:rPr lang="en-US" altLang="ko-KR" sz="2400" dirty="0"/>
              <a:t>)</a:t>
            </a:r>
          </a:p>
          <a:p>
            <a:r>
              <a:rPr lang="ko-KR" altLang="en-US" sz="2400" dirty="0"/>
              <a:t>적시적절한 기능의 구현 </a:t>
            </a:r>
            <a:endParaRPr lang="en-US" altLang="ko-KR" sz="2400" dirty="0"/>
          </a:p>
          <a:p>
            <a:r>
              <a:rPr lang="ko-KR" altLang="en-US" sz="2400" dirty="0"/>
              <a:t>특정 업무에 대한 이해도</a:t>
            </a:r>
            <a:endParaRPr lang="en-US" altLang="ko-KR" sz="2400" dirty="0"/>
          </a:p>
          <a:p>
            <a:r>
              <a:rPr lang="ko-KR" altLang="en-US" sz="2400" dirty="0"/>
              <a:t>쉬운 유지보수</a:t>
            </a:r>
            <a:endParaRPr lang="en-US" altLang="ko-KR" sz="2400" dirty="0"/>
          </a:p>
          <a:p>
            <a:r>
              <a:rPr lang="ko-KR" altLang="en-US" sz="2400" dirty="0"/>
              <a:t>구조적으로 뛰어난 코드의 개발</a:t>
            </a:r>
            <a:endParaRPr lang="en-US" altLang="ko-KR" sz="2400" dirty="0"/>
          </a:p>
          <a:p>
            <a:r>
              <a:rPr lang="ko-KR" altLang="en-US" sz="2400" dirty="0"/>
              <a:t>재사용성 높은 기능 구현</a:t>
            </a:r>
            <a:endParaRPr lang="en-US" altLang="ko-KR" sz="2400" dirty="0"/>
          </a:p>
          <a:p>
            <a:r>
              <a:rPr lang="ko-KR" altLang="en-US" sz="2400" dirty="0"/>
              <a:t>버그 없는 코드 개발 </a:t>
            </a:r>
            <a:endParaRPr lang="en-US" sz="2400" dirty="0"/>
          </a:p>
        </p:txBody>
      </p:sp>
    </p:spTree>
    <p:extLst>
      <p:ext uri="{BB962C8B-B14F-4D97-AF65-F5344CB8AC3E}">
        <p14:creationId xmlns:p14="http://schemas.microsoft.com/office/powerpoint/2010/main" val="3820161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view of the earth from space&#10;&#10;Description automatically generated">
            <a:extLst>
              <a:ext uri="{FF2B5EF4-FFF2-40B4-BE49-F238E27FC236}">
                <a16:creationId xmlns:a16="http://schemas.microsoft.com/office/drawing/2014/main" id="{C3BA6840-96B2-4D1F-9218-71197A3C58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39" b="32381"/>
          <a:stretch/>
        </p:blipFill>
        <p:spPr>
          <a:xfrm>
            <a:off x="-887" y="1349828"/>
            <a:ext cx="12193773" cy="5508171"/>
          </a:xfrm>
          <a:prstGeom prst="rect">
            <a:avLst/>
          </a:prstGeom>
        </p:spPr>
      </p:pic>
      <p:sp>
        <p:nvSpPr>
          <p:cNvPr id="9" name="Rectangle 8">
            <a:extLst>
              <a:ext uri="{FF2B5EF4-FFF2-40B4-BE49-F238E27FC236}">
                <a16:creationId xmlns:a16="http://schemas.microsoft.com/office/drawing/2014/main" id="{74B33679-6A2B-408E-91DA-8DAB63540BC5}"/>
              </a:ext>
              <a:ext uri="{C183D7F6-B498-43B3-948B-1728B52AA6E4}">
                <adec:decorative xmlns:adec="http://schemas.microsoft.com/office/drawing/2017/decorative" val="1"/>
              </a:ext>
            </a:extLst>
          </p:cNvPr>
          <p:cNvSpPr/>
          <p:nvPr/>
        </p:nvSpPr>
        <p:spPr bwMode="auto">
          <a:xfrm>
            <a:off x="0" y="1335314"/>
            <a:ext cx="12192000" cy="5522686"/>
          </a:xfrm>
          <a:prstGeom prst="rect">
            <a:avLst/>
          </a:prstGeom>
          <a:gradFill>
            <a:gsLst>
              <a:gs pos="4000">
                <a:srgbClr val="000000"/>
              </a:gs>
              <a:gs pos="52000">
                <a:srgbClr val="000000">
                  <a:alpha val="70000"/>
                </a:srgbClr>
              </a:gs>
              <a:gs pos="100000">
                <a:srgbClr val="000000">
                  <a:alpha val="3500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ech intensity">
            <a:extLst>
              <a:ext uri="{FF2B5EF4-FFF2-40B4-BE49-F238E27FC236}">
                <a16:creationId xmlns:a16="http://schemas.microsoft.com/office/drawing/2014/main" id="{29628062-8EEE-459B-9181-4AAAB2A8A9A2}"/>
              </a:ext>
            </a:extLst>
          </p:cNvPr>
          <p:cNvSpPr>
            <a:spLocks/>
          </p:cNvSpPr>
          <p:nvPr/>
        </p:nvSpPr>
        <p:spPr bwMode="auto">
          <a:xfrm>
            <a:off x="2624919" y="1914618"/>
            <a:ext cx="6942162" cy="692196"/>
          </a:xfrm>
          <a:prstGeom prst="rect">
            <a:avLst/>
          </a:prstGeom>
          <a:noFill/>
          <a:ln w="10795" cap="flat" cmpd="sng" algn="ctr">
            <a:noFill/>
            <a:prstDash val="solid"/>
            <a:headEnd type="none" w="med" len="med"/>
            <a:tailEnd type="none" w="med" len="med"/>
          </a:ln>
          <a:effectLst/>
        </p:spPr>
        <p:txBody>
          <a:bodyPr vert="horz" wrap="square" lIns="0" tIns="13567" rIns="0" bIns="13567" numCol="1" rtlCol="0" anchor="ctr" anchorCtr="0" compatLnSpc="1">
            <a:prstTxWarp prst="textNoShape">
              <a:avLst/>
            </a:prstTxWarp>
            <a:spAutoFit/>
          </a:bodyPr>
          <a:lstStyle/>
          <a:p>
            <a:pPr marL="0" marR="0" lvl="0" indent="0" algn="ctr" defTabSz="914367" rtl="0" eaLnBrk="1" fontAlgn="base" latinLnBrk="0" hangingPunct="1">
              <a:lnSpc>
                <a:spcPct val="90000"/>
              </a:lnSpc>
              <a:spcBef>
                <a:spcPct val="0"/>
              </a:spcBef>
              <a:spcAft>
                <a:spcPct val="0"/>
              </a:spcAft>
              <a:buClrTx/>
              <a:buSzTx/>
              <a:buFontTx/>
              <a:buNone/>
              <a:tabLst>
                <a:tab pos="1479975" algn="l"/>
              </a:tabLst>
              <a:defRPr/>
            </a:pPr>
            <a:r>
              <a:rPr kumimoji="0" lang="ko-KR" altLang="en-US" sz="4800" b="0" i="0" u="none" strike="noStrike" kern="0" cap="none" spc="-87" normalizeH="0" baseline="0" noProof="0" dirty="0">
                <a:ln w="3175">
                  <a:noFill/>
                </a:ln>
                <a:gradFill>
                  <a:gsLst>
                    <a:gs pos="2917">
                      <a:srgbClr val="FFFFFF"/>
                    </a:gs>
                    <a:gs pos="30000">
                      <a:srgbClr val="FFFFFF"/>
                    </a:gs>
                  </a:gsLst>
                  <a:lin ang="5400000" scaled="0"/>
                </a:gradFill>
                <a:effectLst/>
                <a:uLnTx/>
                <a:uFillTx/>
                <a:latin typeface="Segoe UI Semibold"/>
                <a:ea typeface="+mn-ea"/>
                <a:cs typeface="+mn-cs"/>
              </a:rPr>
              <a:t>디지털 </a:t>
            </a:r>
            <a:r>
              <a:rPr kumimoji="0" lang="ko-KR" altLang="en-US" sz="4800" b="0" i="0" u="none" strike="noStrike" kern="0" cap="none" spc="-87" normalizeH="0" baseline="0" noProof="0" dirty="0" err="1">
                <a:ln w="3175">
                  <a:noFill/>
                </a:ln>
                <a:gradFill>
                  <a:gsLst>
                    <a:gs pos="2917">
                      <a:srgbClr val="FFFFFF"/>
                    </a:gs>
                    <a:gs pos="30000">
                      <a:srgbClr val="FFFFFF"/>
                    </a:gs>
                  </a:gsLst>
                  <a:lin ang="5400000" scaled="0"/>
                </a:gradFill>
                <a:effectLst/>
                <a:uLnTx/>
                <a:uFillTx/>
                <a:latin typeface="Segoe UI Semibold"/>
                <a:ea typeface="+mn-ea"/>
                <a:cs typeface="+mn-cs"/>
              </a:rPr>
              <a:t>트랜스포메이션</a:t>
            </a:r>
            <a:endParaRPr kumimoji="0" lang="en-US" sz="4800" b="0" i="0" u="none" strike="noStrike" kern="0" cap="none" spc="-87" normalizeH="0" baseline="0" noProof="0" dirty="0">
              <a:ln w="3175">
                <a:noFill/>
              </a:ln>
              <a:gradFill>
                <a:gsLst>
                  <a:gs pos="2917">
                    <a:srgbClr val="FFFFFF"/>
                  </a:gs>
                  <a:gs pos="3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255648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C7950CD0-DEA0-4992-949C-7FD763F8DEB1}"/>
              </a:ext>
            </a:extLst>
          </p:cNvPr>
          <p:cNvSpPr txBox="1">
            <a:spLocks/>
          </p:cNvSpPr>
          <p:nvPr/>
        </p:nvSpPr>
        <p:spPr>
          <a:xfrm>
            <a:off x="452109" y="2333450"/>
            <a:ext cx="3449534" cy="123110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Digital</a:t>
            </a:r>
            <a:br>
              <a:rPr kumimoji="0" lang="en-US" sz="4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4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Transformation</a:t>
            </a:r>
          </a:p>
        </p:txBody>
      </p:sp>
      <p:sp>
        <p:nvSpPr>
          <p:cNvPr id="13" name="Title 1">
            <a:extLst>
              <a:ext uri="{FF2B5EF4-FFF2-40B4-BE49-F238E27FC236}">
                <a16:creationId xmlns:a16="http://schemas.microsoft.com/office/drawing/2014/main" id="{2C317292-7BF0-4AE6-A24E-5718B12125CA}"/>
              </a:ext>
            </a:extLst>
          </p:cNvPr>
          <p:cNvSpPr txBox="1">
            <a:spLocks/>
          </p:cNvSpPr>
          <p:nvPr/>
        </p:nvSpPr>
        <p:spPr>
          <a:xfrm>
            <a:off x="452109" y="3908997"/>
            <a:ext cx="3976498"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ko-KR" alt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t>소프트웨어를 통한 진정한 비즈니스 가치를 실현하는 것은 여전히 어려운 일</a:t>
            </a:r>
            <a:endPar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1AF82B08-EB5A-4BE2-B3EC-7EEE62A7D7B2}"/>
              </a:ext>
            </a:extLst>
          </p:cNvPr>
          <p:cNvSpPr/>
          <p:nvPr/>
        </p:nvSpPr>
        <p:spPr>
          <a:xfrm>
            <a:off x="452109" y="6000829"/>
            <a:ext cx="3656450" cy="307777"/>
          </a:xfrm>
          <a:prstGeom prst="rect">
            <a:avLst/>
          </a:prstGeom>
        </p:spPr>
        <p:txBody>
          <a:bodyPr wrap="none" lIns="0" tIns="0" rIns="0" bIns="0">
            <a:spAutoFit/>
          </a:bodyPr>
          <a:lstStyle/>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30000" noProof="0" dirty="0">
                <a:ln>
                  <a:noFill/>
                </a:ln>
                <a:gradFill>
                  <a:gsLst>
                    <a:gs pos="0">
                      <a:srgbClr val="FFFFFF">
                        <a:alpha val="50000"/>
                      </a:srgbClr>
                    </a:gs>
                    <a:gs pos="100000">
                      <a:srgbClr val="FFFFFF">
                        <a:alpha val="50000"/>
                      </a:srgbClr>
                    </a:gs>
                  </a:gsLst>
                  <a:lin ang="5400000" scaled="1"/>
                </a:gradFill>
                <a:effectLst/>
                <a:uLnTx/>
                <a:uFillTx/>
                <a:latin typeface="Segoe UI Semibold" panose="020B0702040204020203" pitchFamily="34" charset="0"/>
                <a:ea typeface="+mn-ea"/>
                <a:cs typeface="Segoe UI Semibold" panose="020B0702040204020203" pitchFamily="34" charset="0"/>
              </a:rPr>
              <a:t>1</a:t>
            </a:r>
            <a:r>
              <a:rPr kumimoji="0" lang="en-US" sz="1000" b="0" i="0" u="none" strike="noStrike" kern="0" cap="none" spc="0" normalizeH="0" baseline="0" noProof="0" dirty="0">
                <a:ln>
                  <a:noFill/>
                </a:ln>
                <a:gradFill>
                  <a:gsLst>
                    <a:gs pos="0">
                      <a:srgbClr val="FFFFFF">
                        <a:alpha val="50000"/>
                      </a:srgbClr>
                    </a:gs>
                    <a:gs pos="100000">
                      <a:srgbClr val="FFFFFF">
                        <a:alpha val="50000"/>
                      </a:srgbClr>
                    </a:gs>
                  </a:gsLst>
                  <a:lin ang="5400000" scaled="1"/>
                </a:gradFill>
                <a:effectLst/>
                <a:uLnTx/>
                <a:uFillTx/>
                <a:latin typeface="Segoe UI Semibold" panose="020B0702040204020203" pitchFamily="34" charset="0"/>
                <a:ea typeface="+mn-ea"/>
                <a:cs typeface="Segoe UI Semibold" panose="020B0702040204020203" pitchFamily="34" charset="0"/>
              </a:rPr>
              <a:t> ISACA</a:t>
            </a:r>
            <a:r>
              <a:rPr kumimoji="0" lang="fr-FR" sz="1000" b="0" i="0" u="none" strike="noStrike" kern="0" cap="none" spc="0" normalizeH="0" baseline="0" noProof="0" dirty="0">
                <a:ln>
                  <a:noFill/>
                </a:ln>
                <a:gradFill>
                  <a:gsLst>
                    <a:gs pos="0">
                      <a:srgbClr val="FFFFFF">
                        <a:alpha val="50000"/>
                      </a:srgbClr>
                    </a:gs>
                    <a:gs pos="100000">
                      <a:srgbClr val="FFFFFF">
                        <a:alpha val="50000"/>
                      </a:srgbClr>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1000" b="0" i="1" u="none" strike="noStrike" kern="0" cap="none" spc="0" normalizeH="0" baseline="0" noProof="0" dirty="0">
                <a:ln>
                  <a:noFill/>
                </a:ln>
                <a:gradFill>
                  <a:gsLst>
                    <a:gs pos="0">
                      <a:srgbClr val="FFFFFF">
                        <a:alpha val="50000"/>
                      </a:srgbClr>
                    </a:gs>
                    <a:gs pos="100000">
                      <a:srgbClr val="FFFFFF">
                        <a:alpha val="50000"/>
                      </a:srgbClr>
                    </a:gs>
                  </a:gsLst>
                  <a:lin ang="5400000" scaled="1"/>
                </a:gradFill>
                <a:effectLst/>
                <a:uLnTx/>
                <a:uFillTx/>
                <a:latin typeface="Segoe UI"/>
                <a:ea typeface="+mn-ea"/>
                <a:cs typeface="+mn-cs"/>
              </a:rPr>
              <a:t>Information Systems Audit and Control Association, 2018</a:t>
            </a:r>
          </a:p>
          <a:p>
            <a:pPr marL="0" marR="0" lvl="0" indent="-28737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30000" noProof="0" dirty="0">
                <a:ln>
                  <a:noFill/>
                </a:ln>
                <a:gradFill>
                  <a:gsLst>
                    <a:gs pos="0">
                      <a:srgbClr val="FFFFFF">
                        <a:alpha val="50000"/>
                      </a:srgbClr>
                    </a:gs>
                    <a:gs pos="100000">
                      <a:srgbClr val="FFFFFF">
                        <a:alpha val="50000"/>
                      </a:srgbClr>
                    </a:gs>
                  </a:gsLst>
                  <a:lin ang="5400000" scaled="1"/>
                </a:gradFill>
                <a:effectLst/>
                <a:uLnTx/>
                <a:uFillTx/>
                <a:latin typeface="Segoe UI Semibold" panose="020B0702040204020203" pitchFamily="34" charset="0"/>
                <a:ea typeface="+mn-ea"/>
                <a:cs typeface="Segoe UI Semibold" panose="020B0702040204020203" pitchFamily="34" charset="0"/>
              </a:rPr>
              <a:t>2</a:t>
            </a:r>
            <a:r>
              <a:rPr kumimoji="0" lang="en-US" sz="1000" b="0" i="0" u="none" strike="noStrike" kern="0" cap="none" spc="0" normalizeH="0" baseline="0" noProof="0" dirty="0">
                <a:ln>
                  <a:noFill/>
                </a:ln>
                <a:gradFill>
                  <a:gsLst>
                    <a:gs pos="0">
                      <a:srgbClr val="FFFFFF">
                        <a:alpha val="50000"/>
                      </a:srgbClr>
                    </a:gs>
                    <a:gs pos="100000">
                      <a:srgbClr val="FFFFFF">
                        <a:alpha val="50000"/>
                      </a:srgbClr>
                    </a:gs>
                  </a:gsLst>
                  <a:lin ang="5400000" scaled="1"/>
                </a:gradFill>
                <a:effectLst/>
                <a:uLnTx/>
                <a:uFillTx/>
                <a:latin typeface="Segoe UI Semibold" panose="020B0702040204020203" pitchFamily="34" charset="0"/>
                <a:ea typeface="+mn-ea"/>
                <a:cs typeface="Segoe UI Semibold" panose="020B0702040204020203" pitchFamily="34" charset="0"/>
              </a:rPr>
              <a:t> Couchbase</a:t>
            </a:r>
            <a:r>
              <a:rPr kumimoji="0" lang="fr-FR" sz="1000" b="0" i="0" u="none" strike="noStrike" kern="0" cap="none" spc="0" normalizeH="0" baseline="0" noProof="0" dirty="0">
                <a:ln>
                  <a:noFill/>
                </a:ln>
                <a:gradFill>
                  <a:gsLst>
                    <a:gs pos="0">
                      <a:srgbClr val="FFFFFF">
                        <a:alpha val="50000"/>
                      </a:srgbClr>
                    </a:gs>
                    <a:gs pos="100000">
                      <a:srgbClr val="FFFFFF">
                        <a:alpha val="50000"/>
                      </a:srgbClr>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1000" b="0" i="1" u="none" strike="noStrike" kern="0" cap="none" spc="0" normalizeH="0" baseline="0" noProof="0" dirty="0">
                <a:ln>
                  <a:noFill/>
                </a:ln>
                <a:gradFill>
                  <a:gsLst>
                    <a:gs pos="0">
                      <a:srgbClr val="FFFFFF">
                        <a:alpha val="50000"/>
                      </a:srgbClr>
                    </a:gs>
                    <a:gs pos="100000">
                      <a:srgbClr val="FFFFFF">
                        <a:alpha val="50000"/>
                      </a:srgbClr>
                    </a:gs>
                  </a:gsLst>
                  <a:lin ang="5400000" scaled="1"/>
                </a:gradFill>
                <a:effectLst/>
                <a:uLnTx/>
                <a:uFillTx/>
                <a:latin typeface="Segoe UI"/>
                <a:ea typeface="+mn-ea"/>
                <a:cs typeface="+mn-cs"/>
              </a:rPr>
              <a:t>Couchbase Survey, August 2018</a:t>
            </a:r>
          </a:p>
        </p:txBody>
      </p:sp>
      <p:grpSp>
        <p:nvGrpSpPr>
          <p:cNvPr id="16" name="Group 15" descr="85% say they must offer digital services &#10;or become irrelevant&#10;&#10;">
            <a:extLst>
              <a:ext uri="{FF2B5EF4-FFF2-40B4-BE49-F238E27FC236}">
                <a16:creationId xmlns:a16="http://schemas.microsoft.com/office/drawing/2014/main" id="{869165A3-CA87-4E54-9D7B-5B60ED304B1E}"/>
              </a:ext>
            </a:extLst>
          </p:cNvPr>
          <p:cNvGrpSpPr/>
          <p:nvPr/>
        </p:nvGrpSpPr>
        <p:grpSpPr>
          <a:xfrm>
            <a:off x="7965710" y="3806666"/>
            <a:ext cx="3643678" cy="1473518"/>
            <a:chOff x="7965710" y="3806666"/>
            <a:chExt cx="3643678" cy="1473518"/>
          </a:xfrm>
        </p:grpSpPr>
        <p:sp>
          <p:nvSpPr>
            <p:cNvPr id="21" name="Text Placeholder 1">
              <a:extLst>
                <a:ext uri="{FF2B5EF4-FFF2-40B4-BE49-F238E27FC236}">
                  <a16:creationId xmlns:a16="http://schemas.microsoft.com/office/drawing/2014/main" id="{0AD713CC-4212-48E9-BA60-CB8D759944CE}"/>
                </a:ext>
              </a:extLst>
            </p:cNvPr>
            <p:cNvSpPr txBox="1">
              <a:spLocks/>
            </p:cNvSpPr>
            <p:nvPr/>
          </p:nvSpPr>
          <p:spPr>
            <a:xfrm>
              <a:off x="7965710" y="4787741"/>
              <a:ext cx="3643678" cy="492443"/>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ko-KR" altLang="en-US" sz="1600" b="0" i="0" u="none" strike="noStrike" kern="1200" cap="none" spc="0" normalizeH="0" baseline="0" noProof="0" dirty="0">
                  <a:ln>
                    <a:noFill/>
                  </a:ln>
                  <a:gradFill>
                    <a:gsLst>
                      <a:gs pos="0">
                        <a:srgbClr val="0078D4">
                          <a:lumMod val="5000"/>
                          <a:lumOff val="95000"/>
                        </a:srgbClr>
                      </a:gs>
                      <a:gs pos="100000">
                        <a:srgbClr val="FFFFFF"/>
                      </a:gs>
                    </a:gsLst>
                    <a:lin ang="5400000" scaled="1"/>
                  </a:gradFill>
                  <a:effectLst/>
                  <a:uLnTx/>
                  <a:uFillTx/>
                  <a:latin typeface="Segoe UI"/>
                  <a:ea typeface="+mn-ea"/>
                  <a:cs typeface="Segoe UI Semibold" panose="020B0702040204020203" pitchFamily="34" charset="0"/>
                </a:rPr>
                <a:t>디지털 서비스를 반드시 제공하거나 업무와는 관련성이 없게 될 것</a:t>
              </a:r>
              <a:endParaRPr kumimoji="0" lang="en-US" sz="1600" b="0" i="0" u="none" strike="noStrike" kern="1200" cap="none" spc="0" normalizeH="0" baseline="0" noProof="0" dirty="0">
                <a:ln>
                  <a:noFill/>
                </a:ln>
                <a:gradFill>
                  <a:gsLst>
                    <a:gs pos="0">
                      <a:srgbClr val="0078D4">
                        <a:lumMod val="5000"/>
                        <a:lumOff val="95000"/>
                      </a:srgbClr>
                    </a:gs>
                    <a:gs pos="100000">
                      <a:srgbClr val="FFFFFF"/>
                    </a:gs>
                  </a:gsLst>
                  <a:lin ang="5400000" scaled="1"/>
                </a:gradFill>
                <a:effectLst/>
                <a:uLnTx/>
                <a:uFillTx/>
                <a:latin typeface="Segoe UI"/>
                <a:ea typeface="+mn-ea"/>
                <a:cs typeface="Segoe UI Semibold" panose="020B0702040204020203" pitchFamily="34" charset="0"/>
              </a:endParaRPr>
            </a:p>
          </p:txBody>
        </p:sp>
        <p:sp>
          <p:nvSpPr>
            <p:cNvPr id="22" name="Text Placeholder 1">
              <a:extLst>
                <a:ext uri="{FF2B5EF4-FFF2-40B4-BE49-F238E27FC236}">
                  <a16:creationId xmlns:a16="http://schemas.microsoft.com/office/drawing/2014/main" id="{AE2D2928-0260-4B28-A2BF-5A345F811890}"/>
                </a:ext>
              </a:extLst>
            </p:cNvPr>
            <p:cNvSpPr txBox="1">
              <a:spLocks/>
            </p:cNvSpPr>
            <p:nvPr/>
          </p:nvSpPr>
          <p:spPr>
            <a:xfrm>
              <a:off x="7965710" y="3806666"/>
              <a:ext cx="2286000" cy="914096"/>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367" rtl="0" eaLnBrk="1" fontAlgn="base" latinLnBrk="0" hangingPunct="1">
                <a:lnSpc>
                  <a:spcPct val="90000"/>
                </a:lnSpc>
                <a:spcBef>
                  <a:spcPts val="0"/>
                </a:spcBef>
                <a:spcAft>
                  <a:spcPts val="1200"/>
                </a:spcAft>
                <a:buClrTx/>
                <a:buSzTx/>
                <a:buFont typeface="Arial" panose="020B0604020202020204" pitchFamily="34" charset="0"/>
                <a:buNone/>
                <a:tabLst/>
                <a:defRPr/>
              </a:pPr>
              <a:r>
                <a:rPr kumimoji="0" lang="en-US" sz="6600" b="1" i="0" u="none" strike="noStrike" kern="1200" cap="none" spc="-180" normalizeH="0" baseline="0" noProof="0">
                  <a:ln>
                    <a:noFill/>
                  </a:ln>
                  <a:gradFill>
                    <a:gsLst>
                      <a:gs pos="10680">
                        <a:srgbClr val="50E6FF"/>
                      </a:gs>
                      <a:gs pos="18447">
                        <a:srgbClr val="50E6FF"/>
                      </a:gs>
                    </a:gsLst>
                    <a:lin ang="5400000" scaled="0"/>
                  </a:gradFill>
                  <a:effectLst/>
                  <a:uLnTx/>
                  <a:uFillTx/>
                  <a:latin typeface="Segoe UI"/>
                  <a:ea typeface="+mn-ea"/>
                  <a:cs typeface="Segoe UI Light" panose="020B0502040204020203" pitchFamily="34" charset="0"/>
                </a:rPr>
                <a:t>85</a:t>
              </a:r>
              <a:r>
                <a:rPr kumimoji="0" lang="en-US" sz="4800" b="1" i="0" u="none" strike="noStrike" kern="1200" cap="none" spc="-180" normalizeH="0" baseline="0" noProof="0">
                  <a:ln>
                    <a:noFill/>
                  </a:ln>
                  <a:gradFill>
                    <a:gsLst>
                      <a:gs pos="10680">
                        <a:srgbClr val="50E6FF"/>
                      </a:gs>
                      <a:gs pos="18447">
                        <a:srgbClr val="50E6FF"/>
                      </a:gs>
                    </a:gsLst>
                    <a:lin ang="5400000" scaled="0"/>
                  </a:gradFill>
                  <a:effectLst/>
                  <a:uLnTx/>
                  <a:uFillTx/>
                  <a:latin typeface="Segoe UI"/>
                  <a:ea typeface="+mn-ea"/>
                  <a:cs typeface="Segoe UI Light" panose="020B0502040204020203" pitchFamily="34" charset="0"/>
                </a:rPr>
                <a:t>%</a:t>
              </a:r>
            </a:p>
          </p:txBody>
        </p:sp>
      </p:grpSp>
      <p:grpSp>
        <p:nvGrpSpPr>
          <p:cNvPr id="23" name="Group 22" descr="91% of business leaders see Digital Transformation as a way of sparking innovation and finding efficiencies1&#10;&#10;">
            <a:extLst>
              <a:ext uri="{FF2B5EF4-FFF2-40B4-BE49-F238E27FC236}">
                <a16:creationId xmlns:a16="http://schemas.microsoft.com/office/drawing/2014/main" id="{0C7F0F49-AB00-49D4-8D04-3382EF35E9E2}"/>
              </a:ext>
            </a:extLst>
          </p:cNvPr>
          <p:cNvGrpSpPr/>
          <p:nvPr/>
        </p:nvGrpSpPr>
        <p:grpSpPr>
          <a:xfrm>
            <a:off x="7965710" y="1577816"/>
            <a:ext cx="3643678" cy="1719739"/>
            <a:chOff x="7965710" y="1577816"/>
            <a:chExt cx="3643678" cy="1719739"/>
          </a:xfrm>
        </p:grpSpPr>
        <p:sp>
          <p:nvSpPr>
            <p:cNvPr id="24" name="Text Placeholder 1">
              <a:extLst>
                <a:ext uri="{FF2B5EF4-FFF2-40B4-BE49-F238E27FC236}">
                  <a16:creationId xmlns:a16="http://schemas.microsoft.com/office/drawing/2014/main" id="{CD07E60F-CD14-4871-B501-A9ADF77F00DC}"/>
                </a:ext>
              </a:extLst>
            </p:cNvPr>
            <p:cNvSpPr txBox="1">
              <a:spLocks/>
            </p:cNvSpPr>
            <p:nvPr/>
          </p:nvSpPr>
          <p:spPr>
            <a:xfrm>
              <a:off x="7965710" y="2558891"/>
              <a:ext cx="3643678" cy="738664"/>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ko-KR" altLang="en-US" sz="1600" b="0" i="0" u="none" strike="noStrike" kern="1200" cap="none" spc="0" normalizeH="0" baseline="0" noProof="0" dirty="0">
                  <a:ln>
                    <a:noFill/>
                  </a:ln>
                  <a:gradFill>
                    <a:gsLst>
                      <a:gs pos="4000">
                        <a:srgbClr val="FFFFFF"/>
                      </a:gs>
                      <a:gs pos="100000">
                        <a:srgbClr val="FFFFFF"/>
                      </a:gs>
                    </a:gsLst>
                    <a:lin ang="5400000" scaled="0"/>
                  </a:gradFill>
                  <a:effectLst/>
                  <a:uLnTx/>
                  <a:uFillTx/>
                  <a:latin typeface="Segoe UI"/>
                  <a:ea typeface="+mn-ea"/>
                  <a:cs typeface="Segoe UI Semibold" panose="020B0702040204020203" pitchFamily="34" charset="0"/>
                </a:rPr>
                <a:t>비즈니스 리더의 </a:t>
              </a:r>
              <a:r>
                <a:rPr kumimoji="0" lang="en-US" altLang="ko-KR" sz="1600" b="0" i="0" u="none" strike="noStrike" kern="1200" cap="none" spc="0" normalizeH="0" baseline="0" noProof="0" dirty="0">
                  <a:ln>
                    <a:noFill/>
                  </a:ln>
                  <a:gradFill>
                    <a:gsLst>
                      <a:gs pos="4000">
                        <a:srgbClr val="FFFFFF"/>
                      </a:gs>
                      <a:gs pos="100000">
                        <a:srgbClr val="FFFFFF"/>
                      </a:gs>
                    </a:gsLst>
                    <a:lin ang="5400000" scaled="0"/>
                  </a:gradFill>
                  <a:effectLst/>
                  <a:uLnTx/>
                  <a:uFillTx/>
                  <a:latin typeface="Segoe UI"/>
                  <a:ea typeface="+mn-ea"/>
                  <a:cs typeface="Segoe UI Semibold" panose="020B0702040204020203" pitchFamily="34" charset="0"/>
                </a:rPr>
                <a:t>91%</a:t>
              </a:r>
              <a:r>
                <a:rPr kumimoji="0" lang="ko-KR" altLang="en-US" sz="1600" b="0" i="0" u="none" strike="noStrike" kern="1200" cap="none" spc="0" normalizeH="0" baseline="0" noProof="0" dirty="0">
                  <a:ln>
                    <a:noFill/>
                  </a:ln>
                  <a:gradFill>
                    <a:gsLst>
                      <a:gs pos="4000">
                        <a:srgbClr val="FFFFFF"/>
                      </a:gs>
                      <a:gs pos="100000">
                        <a:srgbClr val="FFFFFF"/>
                      </a:gs>
                    </a:gsLst>
                    <a:lin ang="5400000" scaled="0"/>
                  </a:gradFill>
                  <a:effectLst/>
                  <a:uLnTx/>
                  <a:uFillTx/>
                  <a:latin typeface="Segoe UI"/>
                  <a:ea typeface="+mn-ea"/>
                  <a:cs typeface="Segoe UI Semibold" panose="020B0702040204020203" pitchFamily="34" charset="0"/>
                </a:rPr>
                <a:t>는 디지털 </a:t>
              </a:r>
              <a:r>
                <a:rPr kumimoji="0" lang="ko-KR" altLang="en-US" sz="1600" b="0" i="0" u="none" strike="noStrike" kern="1200" cap="none" spc="0" normalizeH="0" baseline="0" noProof="0" dirty="0" err="1">
                  <a:ln>
                    <a:noFill/>
                  </a:ln>
                  <a:gradFill>
                    <a:gsLst>
                      <a:gs pos="4000">
                        <a:srgbClr val="FFFFFF"/>
                      </a:gs>
                      <a:gs pos="100000">
                        <a:srgbClr val="FFFFFF"/>
                      </a:gs>
                    </a:gsLst>
                    <a:lin ang="5400000" scaled="0"/>
                  </a:gradFill>
                  <a:effectLst/>
                  <a:uLnTx/>
                  <a:uFillTx/>
                  <a:latin typeface="Segoe UI"/>
                  <a:ea typeface="+mn-ea"/>
                  <a:cs typeface="Segoe UI Semibold" panose="020B0702040204020203" pitchFamily="34" charset="0"/>
                </a:rPr>
                <a:t>트랜스포메이션을</a:t>
              </a:r>
              <a:r>
                <a:rPr kumimoji="0" lang="ko-KR" altLang="en-US" sz="1600" b="0" i="0" u="none" strike="noStrike" kern="1200" cap="none" spc="0" normalizeH="0" baseline="0" noProof="0" dirty="0">
                  <a:ln>
                    <a:noFill/>
                  </a:ln>
                  <a:gradFill>
                    <a:gsLst>
                      <a:gs pos="4000">
                        <a:srgbClr val="FFFFFF"/>
                      </a:gs>
                      <a:gs pos="100000">
                        <a:srgbClr val="FFFFFF"/>
                      </a:gs>
                    </a:gsLst>
                    <a:lin ang="5400000" scaled="0"/>
                  </a:gradFill>
                  <a:effectLst/>
                  <a:uLnTx/>
                  <a:uFillTx/>
                  <a:latin typeface="Segoe UI"/>
                  <a:ea typeface="+mn-ea"/>
                  <a:cs typeface="Segoe UI Semibold" panose="020B0702040204020203" pitchFamily="34" charset="0"/>
                </a:rPr>
                <a:t> 업무혁신을 촉발하고 효율성을 찾는 방법으로 보고 있습니다</a:t>
              </a:r>
              <a:r>
                <a:rPr kumimoji="0" lang="en-US" altLang="ko-KR" sz="1600" b="0" i="0" u="none" strike="noStrike" kern="1200" cap="none" spc="0" normalizeH="0" baseline="0" noProof="0" dirty="0">
                  <a:ln>
                    <a:noFill/>
                  </a:ln>
                  <a:gradFill>
                    <a:gsLst>
                      <a:gs pos="4000">
                        <a:srgbClr val="FFFFFF"/>
                      </a:gs>
                      <a:gs pos="100000">
                        <a:srgbClr val="FFFFFF"/>
                      </a:gs>
                    </a:gsLst>
                    <a:lin ang="5400000" scaled="0"/>
                  </a:gradFill>
                  <a:effectLst/>
                  <a:uLnTx/>
                  <a:uFillTx/>
                  <a:latin typeface="Segoe UI"/>
                  <a:ea typeface="+mn-ea"/>
                  <a:cs typeface="Segoe UI Semibold" panose="020B0702040204020203" pitchFamily="34" charset="0"/>
                </a:rPr>
                <a:t>.</a:t>
              </a:r>
              <a:endParaRPr kumimoji="0" lang="en-US" sz="1600" b="0" i="0" u="none" strike="noStrike" kern="1200" cap="none" spc="0" normalizeH="0" baseline="30000" noProof="0" dirty="0">
                <a:ln>
                  <a:noFill/>
                </a:ln>
                <a:gradFill>
                  <a:gsLst>
                    <a:gs pos="400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25" name="Text Placeholder 1">
              <a:extLst>
                <a:ext uri="{FF2B5EF4-FFF2-40B4-BE49-F238E27FC236}">
                  <a16:creationId xmlns:a16="http://schemas.microsoft.com/office/drawing/2014/main" id="{FB06368B-F3CF-47D7-9096-BD316011C3F6}"/>
                </a:ext>
              </a:extLst>
            </p:cNvPr>
            <p:cNvSpPr txBox="1">
              <a:spLocks/>
            </p:cNvSpPr>
            <p:nvPr/>
          </p:nvSpPr>
          <p:spPr>
            <a:xfrm>
              <a:off x="7965710" y="1577816"/>
              <a:ext cx="2286000" cy="914096"/>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367" rtl="0" eaLnBrk="1" fontAlgn="base" latinLnBrk="0" hangingPunct="1">
                <a:lnSpc>
                  <a:spcPct val="90000"/>
                </a:lnSpc>
                <a:spcBef>
                  <a:spcPts val="0"/>
                </a:spcBef>
                <a:spcAft>
                  <a:spcPts val="1200"/>
                </a:spcAft>
                <a:buClrTx/>
                <a:buSzTx/>
                <a:buFont typeface="Arial" panose="020B0604020202020204" pitchFamily="34" charset="0"/>
                <a:buNone/>
                <a:tabLst/>
                <a:defRPr/>
              </a:pPr>
              <a:r>
                <a:rPr kumimoji="0" lang="en-US" sz="6600" b="1" i="0" u="none" strike="noStrike" kern="1200" cap="none" spc="-180" normalizeH="0" baseline="0" noProof="0">
                  <a:ln>
                    <a:noFill/>
                  </a:ln>
                  <a:gradFill>
                    <a:gsLst>
                      <a:gs pos="10680">
                        <a:srgbClr val="50E6FF"/>
                      </a:gs>
                      <a:gs pos="18447">
                        <a:srgbClr val="50E6FF"/>
                      </a:gs>
                    </a:gsLst>
                    <a:lin ang="5400000" scaled="0"/>
                  </a:gradFill>
                  <a:effectLst/>
                  <a:uLnTx/>
                  <a:uFillTx/>
                  <a:latin typeface="Segoe UI"/>
                  <a:ea typeface="+mn-ea"/>
                  <a:cs typeface="Segoe UI Light" panose="020B0502040204020203" pitchFamily="34" charset="0"/>
                </a:rPr>
                <a:t>91</a:t>
              </a:r>
              <a:r>
                <a:rPr kumimoji="0" lang="en-US" sz="4800" b="1" i="0" u="none" strike="noStrike" kern="1200" cap="none" spc="-180" normalizeH="0" baseline="0" noProof="0">
                  <a:ln>
                    <a:noFill/>
                  </a:ln>
                  <a:gradFill>
                    <a:gsLst>
                      <a:gs pos="10680">
                        <a:srgbClr val="50E6FF"/>
                      </a:gs>
                      <a:gs pos="18447">
                        <a:srgbClr val="50E6FF"/>
                      </a:gs>
                    </a:gsLst>
                    <a:lin ang="5400000" scaled="0"/>
                  </a:gradFill>
                  <a:effectLst/>
                  <a:uLnTx/>
                  <a:uFillTx/>
                  <a:latin typeface="Segoe UI"/>
                  <a:ea typeface="+mn-ea"/>
                  <a:cs typeface="Segoe UI Light" panose="020B0502040204020203" pitchFamily="34" charset="0"/>
                </a:rPr>
                <a:t>%</a:t>
              </a:r>
            </a:p>
          </p:txBody>
        </p:sp>
      </p:grpSp>
    </p:spTree>
    <p:extLst>
      <p:ext uri="{BB962C8B-B14F-4D97-AF65-F5344CB8AC3E}">
        <p14:creationId xmlns:p14="http://schemas.microsoft.com/office/powerpoint/2010/main" val="17490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1.875E-6 -1.11111E-6 L -1.875E-6 0.03611 " pathEditMode="relative" rAng="0" ptsTypes="AA">
                                      <p:cBhvr>
                                        <p:cTn id="9" dur="500" spd="-100000" fill="hold"/>
                                        <p:tgtEl>
                                          <p:spTgt spid="12"/>
                                        </p:tgtEl>
                                        <p:attrNameLst>
                                          <p:attrName>ppt_x</p:attrName>
                                          <p:attrName>ppt_y</p:attrName>
                                        </p:attrNameLst>
                                      </p:cBhvr>
                                      <p:rCtr x="0" y="1806"/>
                                    </p:animMotion>
                                  </p:childTnLst>
                                </p:cTn>
                              </p:par>
                              <p:par>
                                <p:cTn id="10" presetID="10" presetClass="entr" presetSubtype="0" fill="hold" nodeType="withEffect">
                                  <p:stCondLst>
                                    <p:cond delay="1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nodeType="withEffect">
                                  <p:stCondLst>
                                    <p:cond delay="100"/>
                                  </p:stCondLst>
                                  <p:childTnLst>
                                    <p:animMotion origin="layout" path="M 0 0 L 0 0.03611 " pathEditMode="relative" rAng="0" ptsTypes="AA">
                                      <p:cBhvr>
                                        <p:cTn id="14" dur="500" spd="-100000" fill="hold"/>
                                        <p:tgtEl>
                                          <p:spTgt spid="23"/>
                                        </p:tgtEl>
                                        <p:attrNameLst>
                                          <p:attrName>ppt_x</p:attrName>
                                          <p:attrName>ppt_y</p:attrName>
                                        </p:attrNameLst>
                                      </p:cBhvr>
                                      <p:rCtr x="0" y="1806"/>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2.08333E-7 1.48148E-6 L -2.08333E-7 0.03611 " pathEditMode="relative" rAng="0" ptsTypes="AA">
                                      <p:cBhvr>
                                        <p:cTn id="19" dur="500" spd="-100000" fill="hold"/>
                                        <p:tgtEl>
                                          <p:spTgt spid="13"/>
                                        </p:tgtEl>
                                        <p:attrNameLst>
                                          <p:attrName>ppt_x</p:attrName>
                                          <p:attrName>ppt_y</p:attrName>
                                        </p:attrNameLst>
                                      </p:cBhvr>
                                      <p:rCtr x="0" y="1806"/>
                                    </p:animMotion>
                                  </p:childTnLst>
                                </p:cTn>
                              </p:par>
                              <p:par>
                                <p:cTn id="20" presetID="10" presetClass="entr" presetSubtype="0" fill="hold" nodeType="withEffect">
                                  <p:stCondLst>
                                    <p:cond delay="2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nodeType="withEffect">
                                  <p:stCondLst>
                                    <p:cond delay="200"/>
                                  </p:stCondLst>
                                  <p:childTnLst>
                                    <p:animMotion origin="layout" path="M 0 0 L 0 0.03611 " pathEditMode="relative" rAng="0" ptsTypes="AA">
                                      <p:cBhvr>
                                        <p:cTn id="24" dur="500" spd="-100000" fill="hold"/>
                                        <p:tgtEl>
                                          <p:spTgt spid="16"/>
                                        </p:tgtEl>
                                        <p:attrNameLst>
                                          <p:attrName>ppt_x</p:attrName>
                                          <p:attrName>ppt_y</p:attrName>
                                        </p:attrNameLst>
                                      </p:cBhvr>
                                      <p:rCtr x="0" y="1806"/>
                                    </p:animMotion>
                                  </p:childTnLst>
                                </p:cTn>
                              </p:par>
                              <p:par>
                                <p:cTn id="25" presetID="10" presetClass="entr" presetSubtype="0" fill="hold" grpId="0" nodeType="withEffect">
                                  <p:stCondLst>
                                    <p:cond delay="2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200"/>
                                  </p:stCondLst>
                                  <p:childTnLst>
                                    <p:animMotion origin="layout" path="M 8.33333E-7 -3.7037E-6 L 8.33333E-7 0.03611 " pathEditMode="relative" rAng="0" ptsTypes="AA">
                                      <p:cBhvr>
                                        <p:cTn id="29" dur="500" spd="-100000" fill="hold"/>
                                        <p:tgtEl>
                                          <p:spTgt spid="14"/>
                                        </p:tgtEl>
                                        <p:attrNameLst>
                                          <p:attrName>ppt_x</p:attrName>
                                          <p:attrName>ppt_y</p:attrName>
                                        </p:attrNameLst>
                                      </p:cBhvr>
                                      <p:rCtr x="0" y="1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91A85A-3FA1-7B50-2F16-7526818AA599}"/>
              </a:ext>
            </a:extLst>
          </p:cNvPr>
          <p:cNvSpPr>
            <a:spLocks noGrp="1"/>
          </p:cNvSpPr>
          <p:nvPr>
            <p:ph type="title"/>
          </p:nvPr>
        </p:nvSpPr>
        <p:spPr/>
        <p:txBody>
          <a:bodyPr/>
          <a:lstStyle/>
          <a:p>
            <a:r>
              <a:rPr lang="ko-KR" altLang="en-US" dirty="0"/>
              <a:t>현재 상황</a:t>
            </a:r>
            <a:r>
              <a:rPr lang="en-US" altLang="ko-KR" dirty="0"/>
              <a:t>…</a:t>
            </a:r>
            <a:endParaRPr lang="en-US" dirty="0"/>
          </a:p>
        </p:txBody>
      </p:sp>
      <p:sp>
        <p:nvSpPr>
          <p:cNvPr id="5" name="Content Placeholder 4">
            <a:extLst>
              <a:ext uri="{FF2B5EF4-FFF2-40B4-BE49-F238E27FC236}">
                <a16:creationId xmlns:a16="http://schemas.microsoft.com/office/drawing/2014/main" id="{8F25950D-CF0F-56FE-8129-DA54666F0690}"/>
              </a:ext>
            </a:extLst>
          </p:cNvPr>
          <p:cNvSpPr>
            <a:spLocks noGrp="1"/>
          </p:cNvSpPr>
          <p:nvPr>
            <p:ph idx="1"/>
          </p:nvPr>
        </p:nvSpPr>
        <p:spPr/>
        <p:txBody>
          <a:bodyPr>
            <a:normAutofit/>
          </a:bodyPr>
          <a:lstStyle/>
          <a:p>
            <a:r>
              <a:rPr lang="ko-KR" altLang="en-US" sz="2400" dirty="0"/>
              <a:t>끝나지 않는 팬데믹 </a:t>
            </a:r>
            <a:r>
              <a:rPr lang="en-US" altLang="ko-KR" sz="2400" dirty="0"/>
              <a:t>(</a:t>
            </a:r>
            <a:r>
              <a:rPr lang="ko-KR" altLang="en-US" sz="2400" dirty="0"/>
              <a:t>엔데믹</a:t>
            </a:r>
            <a:r>
              <a:rPr lang="en-US" altLang="ko-KR" sz="2400" dirty="0"/>
              <a:t>)</a:t>
            </a:r>
            <a:r>
              <a:rPr lang="ko-KR" altLang="en-US" sz="2400" dirty="0"/>
              <a:t> </a:t>
            </a:r>
            <a:endParaRPr lang="en-US" altLang="ko-KR" sz="2400" dirty="0"/>
          </a:p>
          <a:p>
            <a:r>
              <a:rPr lang="ko-KR" altLang="en-US" sz="2400" dirty="0"/>
              <a:t>비용절감</a:t>
            </a:r>
            <a:endParaRPr lang="en-US" altLang="ko-KR" sz="2400" dirty="0"/>
          </a:p>
          <a:p>
            <a:r>
              <a:rPr lang="ko-KR" altLang="en-US" sz="2400" dirty="0"/>
              <a:t>빠른 비즈니스의 변화 </a:t>
            </a:r>
            <a:endParaRPr lang="en-US" altLang="ko-KR" sz="2400" dirty="0"/>
          </a:p>
          <a:p>
            <a:r>
              <a:rPr lang="en-US" altLang="ko-KR" sz="2400" dirty="0"/>
              <a:t>IT/APP</a:t>
            </a:r>
            <a:r>
              <a:rPr lang="ko-KR" altLang="en-US" sz="2400" dirty="0"/>
              <a:t>에 대한 높은 기대수준</a:t>
            </a:r>
            <a:endParaRPr lang="en-US" altLang="ko-KR" sz="2400" dirty="0"/>
          </a:p>
          <a:p>
            <a:r>
              <a:rPr lang="ko-KR" altLang="en-US" sz="2400" dirty="0"/>
              <a:t>다양한 기술의 출현 </a:t>
            </a:r>
            <a:r>
              <a:rPr lang="en-US" altLang="ko-KR" sz="2400" dirty="0"/>
              <a:t>(</a:t>
            </a:r>
            <a:r>
              <a:rPr lang="ko-KR" altLang="en-US" sz="2400" dirty="0"/>
              <a:t>인공지능</a:t>
            </a:r>
            <a:r>
              <a:rPr lang="en-US" altLang="ko-KR" sz="2400" dirty="0"/>
              <a:t>, </a:t>
            </a:r>
            <a:r>
              <a:rPr lang="ko-KR" altLang="en-US" sz="2400" dirty="0"/>
              <a:t>메타버스</a:t>
            </a:r>
            <a:r>
              <a:rPr lang="en-US" altLang="ko-KR" sz="2400" dirty="0"/>
              <a:t>….) </a:t>
            </a:r>
          </a:p>
          <a:p>
            <a:endParaRPr lang="en-US" altLang="ko-KR" sz="2400" dirty="0"/>
          </a:p>
        </p:txBody>
      </p:sp>
    </p:spTree>
    <p:extLst>
      <p:ext uri="{BB962C8B-B14F-4D97-AF65-F5344CB8AC3E}">
        <p14:creationId xmlns:p14="http://schemas.microsoft.com/office/powerpoint/2010/main" val="2026411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85B6-A520-7407-7DA3-0AFB4748C0B2}"/>
              </a:ext>
            </a:extLst>
          </p:cNvPr>
          <p:cNvSpPr>
            <a:spLocks noGrp="1"/>
          </p:cNvSpPr>
          <p:nvPr>
            <p:ph type="title"/>
          </p:nvPr>
        </p:nvSpPr>
        <p:spPr/>
        <p:txBody>
          <a:bodyPr/>
          <a:lstStyle/>
          <a:p>
            <a:r>
              <a:rPr lang="en-US" dirty="0" err="1"/>
              <a:t>ChatGPT</a:t>
            </a:r>
            <a:endParaRPr lang="en-US" dirty="0"/>
          </a:p>
        </p:txBody>
      </p:sp>
      <p:sp>
        <p:nvSpPr>
          <p:cNvPr id="3" name="Content Placeholder 2">
            <a:extLst>
              <a:ext uri="{FF2B5EF4-FFF2-40B4-BE49-F238E27FC236}">
                <a16:creationId xmlns:a16="http://schemas.microsoft.com/office/drawing/2014/main" id="{73B37FD7-2D21-B643-AD3E-140C8364D8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8E08548-7AE1-1711-5E40-5740DD0D6090}"/>
              </a:ext>
            </a:extLst>
          </p:cNvPr>
          <p:cNvPicPr>
            <a:picLocks noChangeAspect="1"/>
          </p:cNvPicPr>
          <p:nvPr/>
        </p:nvPicPr>
        <p:blipFill>
          <a:blip r:embed="rId2"/>
          <a:stretch>
            <a:fillRect/>
          </a:stretch>
        </p:blipFill>
        <p:spPr>
          <a:xfrm>
            <a:off x="339634" y="1450285"/>
            <a:ext cx="11353800" cy="5302905"/>
          </a:xfrm>
          <a:prstGeom prst="rect">
            <a:avLst/>
          </a:prstGeom>
        </p:spPr>
      </p:pic>
    </p:spTree>
    <p:extLst>
      <p:ext uri="{BB962C8B-B14F-4D97-AF65-F5344CB8AC3E}">
        <p14:creationId xmlns:p14="http://schemas.microsoft.com/office/powerpoint/2010/main" val="1473727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 name="Freeform: Shape 60" hidden="1">
            <a:extLst>
              <a:ext uri="{FF2B5EF4-FFF2-40B4-BE49-F238E27FC236}">
                <a16:creationId xmlns:a16="http://schemas.microsoft.com/office/drawing/2014/main" id="{82BE3EBA-5C88-4533-A8FE-27B9C81CE5DC}"/>
              </a:ext>
              <a:ext uri="{C183D7F6-B498-43B3-948B-1728B52AA6E4}">
                <adec:decorative xmlns:adec="http://schemas.microsoft.com/office/drawing/2017/decorative" val="1"/>
              </a:ext>
            </a:extLst>
          </p:cNvPr>
          <p:cNvSpPr/>
          <p:nvPr/>
        </p:nvSpPr>
        <p:spPr bwMode="auto">
          <a:xfrm>
            <a:off x="-19050000" y="-10715625"/>
            <a:ext cx="50292000" cy="2828925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6096000 w 12192000"/>
              <a:gd name="connsiteY5" fmla="*/ 1696212 h 6858000"/>
              <a:gd name="connsiteX6" fmla="*/ 4363212 w 12192000"/>
              <a:gd name="connsiteY6" fmla="*/ 3429000 h 6858000"/>
              <a:gd name="connsiteX7" fmla="*/ 6096000 w 12192000"/>
              <a:gd name="connsiteY7" fmla="*/ 5161788 h 6858000"/>
              <a:gd name="connsiteX8" fmla="*/ 7828788 w 12192000"/>
              <a:gd name="connsiteY8" fmla="*/ 3429000 h 6858000"/>
              <a:gd name="connsiteX9" fmla="*/ 6096000 w 12192000"/>
              <a:gd name="connsiteY9" fmla="*/ 169621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6096000" y="1696212"/>
                </a:moveTo>
                <a:cubicBezTo>
                  <a:pt x="5139008" y="1696212"/>
                  <a:pt x="4363212" y="2472008"/>
                  <a:pt x="4363212" y="3429000"/>
                </a:cubicBezTo>
                <a:cubicBezTo>
                  <a:pt x="4363212" y="4385992"/>
                  <a:pt x="5139008" y="5161788"/>
                  <a:pt x="6096000" y="5161788"/>
                </a:cubicBezTo>
                <a:cubicBezTo>
                  <a:pt x="7052992" y="5161788"/>
                  <a:pt x="7828788" y="4385992"/>
                  <a:pt x="7828788" y="3429000"/>
                </a:cubicBezTo>
                <a:cubicBezTo>
                  <a:pt x="7828788" y="2472008"/>
                  <a:pt x="7052992" y="1696212"/>
                  <a:pt x="6096000" y="169621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AC9B64E2-304A-4599-BBE5-3D40AD0993D3}"/>
              </a:ext>
            </a:extLst>
          </p:cNvPr>
          <p:cNvSpPr>
            <a:spLocks noGrp="1"/>
          </p:cNvSpPr>
          <p:nvPr>
            <p:ph type="title"/>
          </p:nvPr>
        </p:nvSpPr>
        <p:spPr>
          <a:xfrm>
            <a:off x="304568" y="-1816998"/>
            <a:ext cx="11306469" cy="403137"/>
          </a:xfrm>
        </p:spPr>
        <p:txBody>
          <a:bodyPr/>
          <a:lstStyle/>
          <a:p>
            <a:endParaRPr lang="en-US"/>
          </a:p>
        </p:txBody>
      </p:sp>
      <p:pic>
        <p:nvPicPr>
          <p:cNvPr id="35" name="Picture 34">
            <a:extLst>
              <a:ext uri="{FF2B5EF4-FFF2-40B4-BE49-F238E27FC236}">
                <a16:creationId xmlns:a16="http://schemas.microsoft.com/office/drawing/2014/main" id="{6ECB877F-44E0-42B1-9430-FF766CB2DD72}"/>
              </a:ext>
              <a:ext uri="{C183D7F6-B498-43B3-948B-1728B52AA6E4}">
                <adec:decorative xmlns:adec="http://schemas.microsoft.com/office/drawing/2017/decorative" val="1"/>
              </a:ext>
            </a:extLst>
          </p:cNvPr>
          <p:cNvPicPr>
            <a:picLocks noChangeAspect="1"/>
          </p:cNvPicPr>
          <p:nvPr/>
        </p:nvPicPr>
        <p:blipFill rotWithShape="1">
          <a:blip r:embed="rId3">
            <a:alphaModFix/>
          </a:blip>
          <a:srcRect l="50" t="47293" r="738" b="3129"/>
          <a:stretch/>
        </p:blipFill>
        <p:spPr>
          <a:xfrm>
            <a:off x="6102053" y="2286974"/>
            <a:ext cx="3054096" cy="2292865"/>
          </a:xfrm>
          <a:prstGeom prst="rect">
            <a:avLst/>
          </a:prstGeom>
        </p:spPr>
      </p:pic>
      <p:pic>
        <p:nvPicPr>
          <p:cNvPr id="36" name="Picture 35">
            <a:extLst>
              <a:ext uri="{FF2B5EF4-FFF2-40B4-BE49-F238E27FC236}">
                <a16:creationId xmlns:a16="http://schemas.microsoft.com/office/drawing/2014/main" id="{E8B84437-B763-4761-BEC1-45B7690C5AD3}"/>
              </a:ext>
              <a:ext uri="{C183D7F6-B498-43B3-948B-1728B52AA6E4}">
                <adec:decorative xmlns:adec="http://schemas.microsoft.com/office/drawing/2017/decorative" val="1"/>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l="10603" t="7567" r="10416" b="3641"/>
          <a:stretch/>
        </p:blipFill>
        <p:spPr>
          <a:xfrm>
            <a:off x="9148021" y="4572974"/>
            <a:ext cx="3054096" cy="2292865"/>
          </a:xfrm>
          <a:prstGeom prst="rect">
            <a:avLst/>
          </a:prstGeom>
        </p:spPr>
      </p:pic>
      <p:pic>
        <p:nvPicPr>
          <p:cNvPr id="37" name="Picture 36">
            <a:extLst>
              <a:ext uri="{FF2B5EF4-FFF2-40B4-BE49-F238E27FC236}">
                <a16:creationId xmlns:a16="http://schemas.microsoft.com/office/drawing/2014/main" id="{F345181F-1FF1-42B7-AEA8-CE20B959DB34}"/>
              </a:ext>
              <a:ext uri="{C183D7F6-B498-43B3-948B-1728B52AA6E4}">
                <adec:decorative xmlns:adec="http://schemas.microsoft.com/office/drawing/2017/decorative" val="1"/>
              </a:ext>
            </a:extLst>
          </p:cNvPr>
          <p:cNvPicPr>
            <a:picLocks noChangeAspect="1"/>
          </p:cNvPicPr>
          <p:nvPr/>
        </p:nvPicPr>
        <p:blipFill rotWithShape="1">
          <a:blip r:embed="rId5" cstate="screen">
            <a:alphaModFix/>
            <a:extLst>
              <a:ext uri="{28A0092B-C50C-407E-A947-70E740481C1C}">
                <a14:useLocalDpi xmlns:a14="http://schemas.microsoft.com/office/drawing/2010/main"/>
              </a:ext>
            </a:extLst>
          </a:blip>
          <a:srcRect l="-1" t="14863" r="1985" b="6689"/>
          <a:stretch/>
        </p:blipFill>
        <p:spPr>
          <a:xfrm>
            <a:off x="9148021" y="2286974"/>
            <a:ext cx="3054096" cy="2292865"/>
          </a:xfrm>
          <a:prstGeom prst="rect">
            <a:avLst/>
          </a:prstGeom>
        </p:spPr>
      </p:pic>
      <p:pic>
        <p:nvPicPr>
          <p:cNvPr id="38" name="Picture 37" descr="A group of people standing in a room&#10;&#10;Description automatically generated">
            <a:extLst>
              <a:ext uri="{FF2B5EF4-FFF2-40B4-BE49-F238E27FC236}">
                <a16:creationId xmlns:a16="http://schemas.microsoft.com/office/drawing/2014/main" id="{6241304E-BB52-4E01-96F8-6EE0AA918479}"/>
              </a:ext>
            </a:extLst>
          </p:cNvPr>
          <p:cNvPicPr>
            <a:picLocks noChangeAspect="1"/>
          </p:cNvPicPr>
          <p:nvPr/>
        </p:nvPicPr>
        <p:blipFill rotWithShape="1">
          <a:blip r:embed="rId6" cstate="print">
            <a:alphaModFix/>
            <a:extLst>
              <a:ext uri="{28A0092B-C50C-407E-A947-70E740481C1C}">
                <a14:useLocalDpi xmlns:a14="http://schemas.microsoft.com/office/drawing/2010/main"/>
              </a:ext>
            </a:extLst>
          </a:blip>
          <a:srcRect l="9836" t="12956" r="16257" b="3814"/>
          <a:stretch/>
        </p:blipFill>
        <p:spPr>
          <a:xfrm flipH="1">
            <a:off x="9148021" y="974"/>
            <a:ext cx="3054096" cy="2292865"/>
          </a:xfrm>
          <a:prstGeom prst="rect">
            <a:avLst/>
          </a:prstGeom>
        </p:spPr>
      </p:pic>
      <p:pic>
        <p:nvPicPr>
          <p:cNvPr id="39" name="Picture 38" descr="A desktop computer sitting on top of a desk&#10;&#10;Description automatically generated">
            <a:extLst>
              <a:ext uri="{FF2B5EF4-FFF2-40B4-BE49-F238E27FC236}">
                <a16:creationId xmlns:a16="http://schemas.microsoft.com/office/drawing/2014/main" id="{2FD4ED9F-D608-46C2-A1BE-6DCCC542C8E1}"/>
              </a:ext>
            </a:extLst>
          </p:cNvPr>
          <p:cNvPicPr>
            <a:picLocks noChangeAspect="1"/>
          </p:cNvPicPr>
          <p:nvPr/>
        </p:nvPicPr>
        <p:blipFill rotWithShape="1">
          <a:blip r:embed="rId7" cstate="print">
            <a:alphaModFix/>
            <a:extLst>
              <a:ext uri="{28A0092B-C50C-407E-A947-70E740481C1C}">
                <a14:useLocalDpi xmlns:a14="http://schemas.microsoft.com/office/drawing/2010/main"/>
              </a:ext>
            </a:extLst>
          </a:blip>
          <a:srcRect t="10182" r="22502" b="2546"/>
          <a:stretch/>
        </p:blipFill>
        <p:spPr>
          <a:xfrm>
            <a:off x="973" y="974"/>
            <a:ext cx="3054096" cy="2292865"/>
          </a:xfrm>
          <a:prstGeom prst="rect">
            <a:avLst/>
          </a:prstGeom>
        </p:spPr>
      </p:pic>
      <p:pic>
        <p:nvPicPr>
          <p:cNvPr id="40" name="Picture 39" descr="A person sitting in front of a computer&#10;&#10;Description automatically generated">
            <a:extLst>
              <a:ext uri="{FF2B5EF4-FFF2-40B4-BE49-F238E27FC236}">
                <a16:creationId xmlns:a16="http://schemas.microsoft.com/office/drawing/2014/main" id="{BCF9CDA3-E0B9-446C-804F-57DA56BE5C83}"/>
              </a:ext>
            </a:extLst>
          </p:cNvPr>
          <p:cNvPicPr>
            <a:picLocks noChangeAspect="1"/>
          </p:cNvPicPr>
          <p:nvPr/>
        </p:nvPicPr>
        <p:blipFill rotWithShape="1">
          <a:blip r:embed="rId8" cstate="print">
            <a:alphaModFix/>
            <a:extLst>
              <a:ext uri="{28A0092B-C50C-407E-A947-70E740481C1C}">
                <a14:useLocalDpi xmlns:a14="http://schemas.microsoft.com/office/drawing/2010/main"/>
              </a:ext>
            </a:extLst>
          </a:blip>
          <a:srcRect l="17997" t="5671" r="1589" b="3773"/>
          <a:stretch/>
        </p:blipFill>
        <p:spPr>
          <a:xfrm>
            <a:off x="3049989" y="2286974"/>
            <a:ext cx="3054096" cy="2292865"/>
          </a:xfrm>
          <a:prstGeom prst="rect">
            <a:avLst/>
          </a:prstGeom>
        </p:spPr>
      </p:pic>
      <p:pic>
        <p:nvPicPr>
          <p:cNvPr id="41" name="Picture 40" descr="A person sitting at a table&#10;&#10;Description automatically generated">
            <a:extLst>
              <a:ext uri="{FF2B5EF4-FFF2-40B4-BE49-F238E27FC236}">
                <a16:creationId xmlns:a16="http://schemas.microsoft.com/office/drawing/2014/main" id="{5C66C278-EC9C-43C2-B84A-F6A4B7D626F1}"/>
              </a:ext>
            </a:extLst>
          </p:cNvPr>
          <p:cNvPicPr>
            <a:picLocks noChangeAspect="1"/>
          </p:cNvPicPr>
          <p:nvPr/>
        </p:nvPicPr>
        <p:blipFill rotWithShape="1">
          <a:blip r:embed="rId9" cstate="print">
            <a:alphaModFix/>
            <a:extLst>
              <a:ext uri="{28A0092B-C50C-407E-A947-70E740481C1C}">
                <a14:useLocalDpi xmlns:a14="http://schemas.microsoft.com/office/drawing/2010/main"/>
              </a:ext>
            </a:extLst>
          </a:blip>
          <a:srcRect l="9187" t="10247" r="15506" b="4947"/>
          <a:stretch/>
        </p:blipFill>
        <p:spPr>
          <a:xfrm>
            <a:off x="973" y="2286974"/>
            <a:ext cx="3054096" cy="2292865"/>
          </a:xfrm>
          <a:prstGeom prst="rect">
            <a:avLst/>
          </a:prstGeom>
        </p:spPr>
      </p:pic>
      <p:pic>
        <p:nvPicPr>
          <p:cNvPr id="43" name="Picture 42" descr="A person sitting in front of a computer&#10;&#10;Description automatically generated">
            <a:extLst>
              <a:ext uri="{FF2B5EF4-FFF2-40B4-BE49-F238E27FC236}">
                <a16:creationId xmlns:a16="http://schemas.microsoft.com/office/drawing/2014/main" id="{60243AC1-F6F0-4091-9167-3FDDE56E8784}"/>
              </a:ext>
            </a:extLst>
          </p:cNvPr>
          <p:cNvPicPr>
            <a:picLocks noChangeAspect="1"/>
          </p:cNvPicPr>
          <p:nvPr/>
        </p:nvPicPr>
        <p:blipFill rotWithShape="1">
          <a:blip r:embed="rId10" cstate="print">
            <a:alphaModFix/>
            <a:extLst>
              <a:ext uri="{28A0092B-C50C-407E-A947-70E740481C1C}">
                <a14:useLocalDpi xmlns:a14="http://schemas.microsoft.com/office/drawing/2010/main"/>
              </a:ext>
            </a:extLst>
          </a:blip>
          <a:srcRect l="7820" t="11388" r="16337" b="3202"/>
          <a:stretch/>
        </p:blipFill>
        <p:spPr>
          <a:xfrm>
            <a:off x="6099005" y="974"/>
            <a:ext cx="3054096" cy="2292865"/>
          </a:xfrm>
          <a:prstGeom prst="rect">
            <a:avLst/>
          </a:prstGeom>
        </p:spPr>
      </p:pic>
      <p:pic>
        <p:nvPicPr>
          <p:cNvPr id="44" name="Picture 43" descr="A person standing in front of a brick building&#10;&#10;Description automatically generated">
            <a:extLst>
              <a:ext uri="{FF2B5EF4-FFF2-40B4-BE49-F238E27FC236}">
                <a16:creationId xmlns:a16="http://schemas.microsoft.com/office/drawing/2014/main" id="{D54D8AC2-B0E4-45B2-9E6B-3C4F6E794A2A}"/>
              </a:ext>
            </a:extLst>
          </p:cNvPr>
          <p:cNvPicPr>
            <a:picLocks noChangeAspect="1"/>
          </p:cNvPicPr>
          <p:nvPr/>
        </p:nvPicPr>
        <p:blipFill rotWithShape="1">
          <a:blip r:embed="rId11" cstate="print">
            <a:alphaModFix/>
            <a:extLst>
              <a:ext uri="{28A0092B-C50C-407E-A947-70E740481C1C}">
                <a14:useLocalDpi xmlns:a14="http://schemas.microsoft.com/office/drawing/2010/main"/>
              </a:ext>
            </a:extLst>
          </a:blip>
          <a:srcRect t="3491" r="15358" b="1191"/>
          <a:stretch/>
        </p:blipFill>
        <p:spPr>
          <a:xfrm>
            <a:off x="3049989" y="974"/>
            <a:ext cx="3054096" cy="2292865"/>
          </a:xfrm>
          <a:prstGeom prst="rect">
            <a:avLst/>
          </a:prstGeom>
        </p:spPr>
      </p:pic>
      <p:pic>
        <p:nvPicPr>
          <p:cNvPr id="45" name="Picture 44">
            <a:extLst>
              <a:ext uri="{FF2B5EF4-FFF2-40B4-BE49-F238E27FC236}">
                <a16:creationId xmlns:a16="http://schemas.microsoft.com/office/drawing/2014/main" id="{AA581F94-9674-4E02-9CD6-ED7F307B8CAF}"/>
              </a:ext>
              <a:ext uri="{C183D7F6-B498-43B3-948B-1728B52AA6E4}">
                <adec:decorative xmlns:adec="http://schemas.microsoft.com/office/drawing/2017/decorative" val="1"/>
              </a:ext>
            </a:extLst>
          </p:cNvPr>
          <p:cNvPicPr>
            <a:picLocks noChangeAspect="1"/>
          </p:cNvPicPr>
          <p:nvPr/>
        </p:nvPicPr>
        <p:blipFill rotWithShape="1">
          <a:blip r:embed="rId12" cstate="print">
            <a:alphaModFix/>
            <a:extLst>
              <a:ext uri="{28A0092B-C50C-407E-A947-70E740481C1C}">
                <a14:useLocalDpi xmlns:a14="http://schemas.microsoft.com/office/drawing/2010/main"/>
              </a:ext>
            </a:extLst>
          </a:blip>
          <a:srcRect t="3615" r="17503" b="3483"/>
          <a:stretch/>
        </p:blipFill>
        <p:spPr>
          <a:xfrm flipH="1">
            <a:off x="6099005" y="4572974"/>
            <a:ext cx="3054096" cy="2292865"/>
          </a:xfrm>
          <a:prstGeom prst="rect">
            <a:avLst/>
          </a:prstGeom>
        </p:spPr>
      </p:pic>
      <p:pic>
        <p:nvPicPr>
          <p:cNvPr id="46" name="Picture 45">
            <a:extLst>
              <a:ext uri="{FF2B5EF4-FFF2-40B4-BE49-F238E27FC236}">
                <a16:creationId xmlns:a16="http://schemas.microsoft.com/office/drawing/2014/main" id="{0D7D5607-A97B-4C92-97B8-DF5C07D09F2E}"/>
              </a:ext>
              <a:ext uri="{C183D7F6-B498-43B3-948B-1728B52AA6E4}">
                <adec:decorative xmlns:adec="http://schemas.microsoft.com/office/drawing/2017/decorative" val="1"/>
              </a:ext>
            </a:extLst>
          </p:cNvPr>
          <p:cNvPicPr>
            <a:picLocks noChangeAspect="1"/>
          </p:cNvPicPr>
          <p:nvPr/>
        </p:nvPicPr>
        <p:blipFill rotWithShape="1">
          <a:blip r:embed="rId13" cstate="screen">
            <a:alphaModFix/>
            <a:extLst>
              <a:ext uri="{28A0092B-C50C-407E-A947-70E740481C1C}">
                <a14:useLocalDpi xmlns:a14="http://schemas.microsoft.com/office/drawing/2010/main"/>
              </a:ext>
            </a:extLst>
          </a:blip>
          <a:srcRect l="2164" t="5017" r="15549" b="2317"/>
          <a:stretch/>
        </p:blipFill>
        <p:spPr>
          <a:xfrm>
            <a:off x="3049989" y="4572974"/>
            <a:ext cx="3044952" cy="2286000"/>
          </a:xfrm>
          <a:prstGeom prst="rect">
            <a:avLst/>
          </a:prstGeom>
        </p:spPr>
      </p:pic>
      <p:pic>
        <p:nvPicPr>
          <p:cNvPr id="47" name="Picture 46" descr="A picture containing person, indoor, office, man&#10;&#10;Description automatically generated">
            <a:extLst>
              <a:ext uri="{FF2B5EF4-FFF2-40B4-BE49-F238E27FC236}">
                <a16:creationId xmlns:a16="http://schemas.microsoft.com/office/drawing/2014/main" id="{1F161610-DEB0-4219-9DD6-57A20FBCC159}"/>
              </a:ext>
            </a:extLst>
          </p:cNvPr>
          <p:cNvPicPr>
            <a:picLocks noChangeAspect="1"/>
          </p:cNvPicPr>
          <p:nvPr/>
        </p:nvPicPr>
        <p:blipFill rotWithShape="1">
          <a:blip r:embed="rId14" cstate="print">
            <a:alphaModFix/>
            <a:extLst>
              <a:ext uri="{28A0092B-C50C-407E-A947-70E740481C1C}">
                <a14:useLocalDpi xmlns:a14="http://schemas.microsoft.com/office/drawing/2010/main"/>
              </a:ext>
            </a:extLst>
          </a:blip>
          <a:srcRect l="12792" t="2264" r="7087" b="7510"/>
          <a:stretch/>
        </p:blipFill>
        <p:spPr>
          <a:xfrm flipH="1">
            <a:off x="973" y="4572974"/>
            <a:ext cx="3054096" cy="2292865"/>
          </a:xfrm>
          <a:prstGeom prst="rect">
            <a:avLst/>
          </a:prstGeom>
        </p:spPr>
      </p:pic>
      <p:sp>
        <p:nvSpPr>
          <p:cNvPr id="48" name="Rectangle 47">
            <a:extLst>
              <a:ext uri="{FF2B5EF4-FFF2-40B4-BE49-F238E27FC236}">
                <a16:creationId xmlns:a16="http://schemas.microsoft.com/office/drawing/2014/main" id="{E4F717E9-53FA-4888-AA7D-72601B21274B}"/>
              </a:ext>
            </a:extLst>
          </p:cNvPr>
          <p:cNvSpPr/>
          <p:nvPr/>
        </p:nvSpPr>
        <p:spPr bwMode="auto">
          <a:xfrm>
            <a:off x="973" y="974"/>
            <a:ext cx="12201144" cy="6858000"/>
          </a:xfrm>
          <a:prstGeom prst="rect">
            <a:avLst/>
          </a:prstGeom>
          <a:solidFill>
            <a:srgbClr val="00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a:ea typeface="Segoe UI" pitchFamily="34" charset="0"/>
                <a:cs typeface="Segoe UI" pitchFamily="34" charset="0"/>
              </a:rPr>
              <a:t>A</a:t>
            </a:r>
          </a:p>
        </p:txBody>
      </p:sp>
      <p:sp>
        <p:nvSpPr>
          <p:cNvPr id="49" name="xbox circle">
            <a:extLst>
              <a:ext uri="{FF2B5EF4-FFF2-40B4-BE49-F238E27FC236}">
                <a16:creationId xmlns:a16="http://schemas.microsoft.com/office/drawing/2014/main" id="{5BB6CF1A-B77B-4F5B-9E38-02C9282F60CE}"/>
              </a:ext>
              <a:ext uri="{C183D7F6-B498-43B3-948B-1728B52AA6E4}">
                <adec:decorative xmlns:adec="http://schemas.microsoft.com/office/drawing/2017/decorative" val="1"/>
              </a:ext>
            </a:extLst>
          </p:cNvPr>
          <p:cNvSpPr/>
          <p:nvPr/>
        </p:nvSpPr>
        <p:spPr bwMode="auto">
          <a:xfrm>
            <a:off x="3115160" y="2961516"/>
            <a:ext cx="5961690" cy="93496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ko-KR" altLang="en-US" sz="4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개발자의 새로운 역할</a:t>
            </a:r>
            <a:r>
              <a:rPr kumimoji="0" lang="en-US" altLang="ko-KR" sz="4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t>
            </a:r>
            <a:endParaRPr kumimoji="0" lang="en-US" sz="4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8A0B0A3D-CC1A-4165-AA27-DBC2156E30F4}"/>
              </a:ext>
              <a:ext uri="{C183D7F6-B498-43B3-948B-1728B52AA6E4}">
                <adec:decorative xmlns:adec="http://schemas.microsoft.com/office/drawing/2017/decorative" val="1"/>
              </a:ext>
            </a:extLst>
          </p:cNvPr>
          <p:cNvSpPr/>
          <p:nvPr/>
        </p:nvSpPr>
        <p:spPr bwMode="auto">
          <a:xfrm>
            <a:off x="-19049027" y="-10714651"/>
            <a:ext cx="50292000" cy="2828925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6096000 w 12192000"/>
              <a:gd name="connsiteY5" fmla="*/ 1696212 h 6858000"/>
              <a:gd name="connsiteX6" fmla="*/ 4363212 w 12192000"/>
              <a:gd name="connsiteY6" fmla="*/ 3429000 h 6858000"/>
              <a:gd name="connsiteX7" fmla="*/ 6096000 w 12192000"/>
              <a:gd name="connsiteY7" fmla="*/ 5161788 h 6858000"/>
              <a:gd name="connsiteX8" fmla="*/ 7828788 w 12192000"/>
              <a:gd name="connsiteY8" fmla="*/ 3429000 h 6858000"/>
              <a:gd name="connsiteX9" fmla="*/ 6096000 w 12192000"/>
              <a:gd name="connsiteY9" fmla="*/ 169621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6096000" y="1696212"/>
                </a:moveTo>
                <a:cubicBezTo>
                  <a:pt x="5139008" y="1696212"/>
                  <a:pt x="4363212" y="2472008"/>
                  <a:pt x="4363212" y="3429000"/>
                </a:cubicBezTo>
                <a:cubicBezTo>
                  <a:pt x="4363212" y="4385992"/>
                  <a:pt x="5139008" y="5161788"/>
                  <a:pt x="6096000" y="5161788"/>
                </a:cubicBezTo>
                <a:cubicBezTo>
                  <a:pt x="7052992" y="5161788"/>
                  <a:pt x="7828788" y="4385992"/>
                  <a:pt x="7828788" y="3429000"/>
                </a:cubicBezTo>
                <a:cubicBezTo>
                  <a:pt x="7828788" y="2472008"/>
                  <a:pt x="7052992" y="1696212"/>
                  <a:pt x="6096000" y="1696212"/>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3154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42" presetClass="path" presetSubtype="0" decel="100000" fill="hold" grpId="1" nodeType="withEffect">
                                  <p:stCondLst>
                                    <p:cond delay="0"/>
                                  </p:stCondLst>
                                  <p:childTnLst>
                                    <p:animMotion origin="layout" path="M 0 0 L 0 0.03611 " pathEditMode="relative" rAng="0" ptsTypes="AA">
                                      <p:cBhvr>
                                        <p:cTn id="9" dur="500" spd="-100000" fill="hold"/>
                                        <p:tgtEl>
                                          <p:spTgt spid="49"/>
                                        </p:tgtEl>
                                        <p:attrNameLst>
                                          <p:attrName>ppt_x</p:attrName>
                                          <p:attrName>ppt_y</p:attrName>
                                        </p:attrNameLst>
                                      </p:cBhvr>
                                      <p:rCtr x="0" y="1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842828-7F80-46B4-C9B8-81776DB99D42}"/>
              </a:ext>
            </a:extLst>
          </p:cNvPr>
          <p:cNvSpPr>
            <a:spLocks noGrp="1"/>
          </p:cNvSpPr>
          <p:nvPr>
            <p:ph type="title"/>
          </p:nvPr>
        </p:nvSpPr>
        <p:spPr>
          <a:xfrm>
            <a:off x="838200" y="317417"/>
            <a:ext cx="10515600" cy="1325563"/>
          </a:xfrm>
        </p:spPr>
        <p:txBody>
          <a:bodyPr/>
          <a:lstStyle/>
          <a:p>
            <a:r>
              <a:rPr lang="en-US" dirty="0">
                <a:latin typeface="+mn-ea"/>
                <a:ea typeface="+mn-ea"/>
              </a:rPr>
              <a:t>Age of Resilience (</a:t>
            </a:r>
            <a:r>
              <a:rPr lang="ko-KR" altLang="en-US" dirty="0">
                <a:latin typeface="+mn-ea"/>
                <a:ea typeface="+mn-ea"/>
              </a:rPr>
              <a:t>회복력의 시대</a:t>
            </a:r>
            <a:r>
              <a:rPr lang="en-US" altLang="ko-KR" dirty="0">
                <a:latin typeface="+mn-ea"/>
                <a:ea typeface="+mn-ea"/>
              </a:rPr>
              <a:t>)</a:t>
            </a:r>
            <a:r>
              <a:rPr lang="ko-KR" altLang="en-US" dirty="0">
                <a:latin typeface="+mn-ea"/>
                <a:ea typeface="+mn-ea"/>
              </a:rPr>
              <a:t>의</a:t>
            </a:r>
            <a:r>
              <a:rPr lang="en-US" altLang="ko-KR" dirty="0">
                <a:latin typeface="+mn-ea"/>
                <a:ea typeface="+mn-ea"/>
              </a:rPr>
              <a:t> </a:t>
            </a:r>
            <a:r>
              <a:rPr lang="ko-KR" altLang="en-US" dirty="0">
                <a:latin typeface="+mn-ea"/>
                <a:ea typeface="+mn-ea"/>
              </a:rPr>
              <a:t>개발</a:t>
            </a:r>
            <a:r>
              <a:rPr lang="en-US" altLang="ko-KR" dirty="0">
                <a:latin typeface="+mn-ea"/>
                <a:ea typeface="+mn-ea"/>
              </a:rPr>
              <a:t> </a:t>
            </a:r>
            <a:endParaRPr lang="en-US" dirty="0">
              <a:latin typeface="+mn-ea"/>
              <a:ea typeface="+mn-ea"/>
            </a:endParaRPr>
          </a:p>
        </p:txBody>
      </p:sp>
      <p:sp>
        <p:nvSpPr>
          <p:cNvPr id="4" name="Content Placeholder 3">
            <a:extLst>
              <a:ext uri="{FF2B5EF4-FFF2-40B4-BE49-F238E27FC236}">
                <a16:creationId xmlns:a16="http://schemas.microsoft.com/office/drawing/2014/main" id="{8033AA10-D0F2-3455-8DFB-D2609C3F4E01}"/>
              </a:ext>
            </a:extLst>
          </p:cNvPr>
          <p:cNvSpPr>
            <a:spLocks noGrp="1"/>
          </p:cNvSpPr>
          <p:nvPr>
            <p:ph idx="1"/>
          </p:nvPr>
        </p:nvSpPr>
        <p:spPr/>
        <p:txBody>
          <a:bodyPr>
            <a:normAutofit/>
          </a:bodyPr>
          <a:lstStyle/>
          <a:p>
            <a:r>
              <a:rPr lang="ko-KR" altLang="en-US" sz="2800" dirty="0">
                <a:latin typeface="+mn-ea"/>
              </a:rPr>
              <a:t>효율성</a:t>
            </a:r>
            <a:r>
              <a:rPr lang="en-US" sz="2800" dirty="0">
                <a:latin typeface="+mn-ea"/>
              </a:rPr>
              <a:t>  vs</a:t>
            </a:r>
            <a:r>
              <a:rPr lang="ko-KR" altLang="en-US" sz="2800" dirty="0">
                <a:latin typeface="+mn-ea"/>
              </a:rPr>
              <a:t> 적응성</a:t>
            </a:r>
            <a:endParaRPr lang="en-US" altLang="ko-KR" sz="2800" dirty="0">
              <a:latin typeface="+mn-ea"/>
            </a:endParaRPr>
          </a:p>
          <a:p>
            <a:r>
              <a:rPr lang="ko-KR" altLang="en-US" sz="2800" dirty="0">
                <a:latin typeface="+mn-ea"/>
              </a:rPr>
              <a:t>개발언어</a:t>
            </a:r>
            <a:r>
              <a:rPr lang="en-US" altLang="ko-KR" sz="2800" dirty="0">
                <a:latin typeface="+mn-ea"/>
              </a:rPr>
              <a:t>(</a:t>
            </a:r>
            <a:r>
              <a:rPr lang="ko-KR" altLang="en-US" sz="2800" dirty="0">
                <a:latin typeface="+mn-ea"/>
              </a:rPr>
              <a:t>또는 도구</a:t>
            </a:r>
            <a:r>
              <a:rPr lang="en-US" altLang="ko-KR" sz="2800" dirty="0">
                <a:latin typeface="+mn-ea"/>
              </a:rPr>
              <a:t>)</a:t>
            </a:r>
            <a:r>
              <a:rPr lang="ko-KR" altLang="en-US" sz="2800" dirty="0">
                <a:latin typeface="+mn-ea"/>
              </a:rPr>
              <a:t>의 선택</a:t>
            </a:r>
            <a:endParaRPr lang="en-US" altLang="ko-KR" sz="2800" dirty="0">
              <a:latin typeface="+mn-ea"/>
            </a:endParaRPr>
          </a:p>
          <a:p>
            <a:r>
              <a:rPr lang="ko-KR" altLang="en-US" sz="2800" dirty="0">
                <a:latin typeface="+mn-ea"/>
              </a:rPr>
              <a:t>프레임워크의 중요성 </a:t>
            </a:r>
            <a:endParaRPr lang="en-US" altLang="ko-KR" sz="2800" dirty="0">
              <a:latin typeface="+mn-ea"/>
            </a:endParaRPr>
          </a:p>
          <a:p>
            <a:r>
              <a:rPr lang="ko-KR" altLang="en-US" sz="2800" dirty="0">
                <a:latin typeface="+mn-ea"/>
              </a:rPr>
              <a:t>클라우드 기반 개발</a:t>
            </a:r>
            <a:endParaRPr lang="en-US" altLang="ko-KR" sz="2800" dirty="0">
              <a:latin typeface="+mn-ea"/>
            </a:endParaRPr>
          </a:p>
          <a:p>
            <a:r>
              <a:rPr lang="en-US" sz="2800" dirty="0">
                <a:latin typeface="+mn-ea"/>
              </a:rPr>
              <a:t>Low-Code/ No-Code</a:t>
            </a:r>
            <a:r>
              <a:rPr lang="ko-KR" altLang="en-US" sz="2800" dirty="0">
                <a:latin typeface="+mn-ea"/>
              </a:rPr>
              <a:t>가 주는 의미</a:t>
            </a:r>
            <a:endParaRPr lang="en-US" sz="2800" dirty="0">
              <a:latin typeface="+mn-ea"/>
            </a:endParaRPr>
          </a:p>
        </p:txBody>
      </p:sp>
    </p:spTree>
    <p:extLst>
      <p:ext uri="{BB962C8B-B14F-4D97-AF65-F5344CB8AC3E}">
        <p14:creationId xmlns:p14="http://schemas.microsoft.com/office/powerpoint/2010/main" val="4094533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7AC6B23D-A672-4693-BA01-95E7B94B1810}" vid="{D3D07081-8447-4973-B5D9-EEC5C0873245}"/>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DA96BB75F70F489539AF6A8DE45B51" ma:contentTypeVersion="19" ma:contentTypeDescription="Create a new document." ma:contentTypeScope="" ma:versionID="988fc15ff335f5be725a1d22e1b79538">
  <xsd:schema xmlns:xsd="http://www.w3.org/2001/XMLSchema" xmlns:xs="http://www.w3.org/2001/XMLSchema" xmlns:p="http://schemas.microsoft.com/office/2006/metadata/properties" xmlns:ns1="http://schemas.microsoft.com/sharepoint/v3" xmlns:ns2="7de5c9e1-8c0c-49d3-a5ba-1503d7a052f2" xmlns:ns3="9f2586bc-dcac-494d-9264-4a09047c307d" xmlns:ns4="230e9df3-be65-4c73-a93b-d1236ebd677e" targetNamespace="http://schemas.microsoft.com/office/2006/metadata/properties" ma:root="true" ma:fieldsID="1ee1826d70d0669186832115553eb9bc" ns1:_="" ns2:_="" ns3:_="" ns4:_="">
    <xsd:import namespace="http://schemas.microsoft.com/sharepoint/v3"/>
    <xsd:import namespace="7de5c9e1-8c0c-49d3-a5ba-1503d7a052f2"/>
    <xsd:import namespace="9f2586bc-dcac-494d-9264-4a09047c307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e5c9e1-8c0c-49d3-a5ba-1503d7a052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2586bc-dcac-494d-9264-4a09047c307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460df93c-cde1-4a20-9a91-bc44731b1292}" ma:internalName="TaxCatchAll" ma:showField="CatchAllData" ma:web="9f2586bc-dcac-494d-9264-4a09047c307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7de5c9e1-8c0c-49d3-a5ba-1503d7a052f2">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ED1121DE-5786-447E-8C20-1B952FBC3BB4}">
  <ds:schemaRefs>
    <ds:schemaRef ds:uri="230e9df3-be65-4c73-a93b-d1236ebd677e"/>
    <ds:schemaRef ds:uri="7de5c9e1-8c0c-49d3-a5ba-1503d7a052f2"/>
    <ds:schemaRef ds:uri="9f2586bc-dcac-494d-9264-4a09047c30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1132BD-BE0C-48D8-82B7-D118173BFF37}">
  <ds:schemaRefs>
    <ds:schemaRef ds:uri="http://schemas.microsoft.com/sharepoint/v3/contenttype/forms"/>
  </ds:schemaRefs>
</ds:datastoreItem>
</file>

<file path=customXml/itemProps3.xml><?xml version="1.0" encoding="utf-8"?>
<ds:datastoreItem xmlns:ds="http://schemas.openxmlformats.org/officeDocument/2006/customXml" ds:itemID="{46B545B1-CB00-4DE1-9C7B-647FB55F05F0}">
  <ds:schemaRefs>
    <ds:schemaRef ds:uri="230e9df3-be65-4c73-a93b-d1236ebd677e"/>
    <ds:schemaRef ds:uri="7de5c9e1-8c0c-49d3-a5ba-1503d7a052f2"/>
    <ds:schemaRef ds:uri="9f2586bc-dcac-494d-9264-4a09047c307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388</TotalTime>
  <Words>644</Words>
  <Application>Microsoft Office PowerPoint</Application>
  <PresentationFormat>Widescreen</PresentationFormat>
  <Paragraphs>115</Paragraphs>
  <Slides>15</Slides>
  <Notes>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15</vt:i4>
      </vt:variant>
    </vt:vector>
  </HeadingPairs>
  <TitlesOfParts>
    <vt:vector size="31" baseType="lpstr">
      <vt:lpstr>맑은 고딕</vt:lpstr>
      <vt:lpstr>Abadi</vt:lpstr>
      <vt:lpstr>Arial</vt:lpstr>
      <vt:lpstr>Calibri</vt:lpstr>
      <vt:lpstr>Calibri Light</vt:lpstr>
      <vt:lpstr>Consolas</vt:lpstr>
      <vt:lpstr>Open Sans</vt:lpstr>
      <vt:lpstr>Open Sans Light</vt:lpstr>
      <vt:lpstr>Segoe UI</vt:lpstr>
      <vt:lpstr>Segoe UI Light</vt:lpstr>
      <vt:lpstr>Segoe UI Semibold</vt:lpstr>
      <vt:lpstr>Segoe UI Semilight</vt:lpstr>
      <vt:lpstr>Wingdings</vt:lpstr>
      <vt:lpstr>Office Theme</vt:lpstr>
      <vt:lpstr>4_Black Template</vt:lpstr>
      <vt:lpstr>Azure 1</vt:lpstr>
      <vt:lpstr>PowerPoint Presentation</vt:lpstr>
      <vt:lpstr>디지털 트랜스포메이션 시대의 .NET 개발자</vt:lpstr>
      <vt:lpstr>개발(자)에 대한 기대</vt:lpstr>
      <vt:lpstr>PowerPoint Presentation</vt:lpstr>
      <vt:lpstr>PowerPoint Presentation</vt:lpstr>
      <vt:lpstr>현재 상황…</vt:lpstr>
      <vt:lpstr>ChatGPT</vt:lpstr>
      <vt:lpstr>PowerPoint Presentation</vt:lpstr>
      <vt:lpstr>Age of Resilience (회복력의 시대)의 개발 </vt:lpstr>
      <vt:lpstr>PowerPoint Presentation</vt:lpstr>
      <vt:lpstr>PowerPoint Presentation</vt:lpstr>
      <vt:lpstr>.NET 생태계의 진화</vt:lpstr>
      <vt:lpstr>.NET의 방향</vt:lpstr>
      <vt:lpstr>개발(자) 역할</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Keon Bok Lee</cp:lastModifiedBy>
  <cp:revision>9</cp:revision>
  <dcterms:created xsi:type="dcterms:W3CDTF">2022-10-11T15:09:05Z</dcterms:created>
  <dcterms:modified xsi:type="dcterms:W3CDTF">2023-01-18T07:59:01Z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0x01010082DA96BB75F70F489539AF6A8DE45B51</vt:lpwstr>
  </property>
  <property fmtid="{D5CDD505-2E9C-101B-9397-08002B2CF9AE}" pid="3" name="MediaServiceImageTags">
    <vt:lpwstr/>
  </property>
</Properties>
</file>